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7" r:id="rId3"/>
    <p:sldId id="288" r:id="rId4"/>
    <p:sldId id="263" r:id="rId5"/>
    <p:sldId id="258" r:id="rId6"/>
    <p:sldId id="259" r:id="rId7"/>
    <p:sldId id="260" r:id="rId8"/>
    <p:sldId id="261" r:id="rId9"/>
    <p:sldId id="262" r:id="rId10"/>
    <p:sldId id="264" r:id="rId11"/>
    <p:sldId id="265" r:id="rId12"/>
    <p:sldId id="286" r:id="rId13"/>
    <p:sldId id="266" r:id="rId14"/>
    <p:sldId id="267" r:id="rId15"/>
    <p:sldId id="268" r:id="rId16"/>
    <p:sldId id="269" r:id="rId17"/>
    <p:sldId id="270" r:id="rId18"/>
    <p:sldId id="271" r:id="rId19"/>
    <p:sldId id="28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9144000" cy="6858000" type="screen4x3"/>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597180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67981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9663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450371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3109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843210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8" name="Footer Placeholder 7"/>
          <p:cNvSpPr>
            <a:spLocks noGrp="1"/>
          </p:cNvSpPr>
          <p:nvPr>
            <p:ph type="ftr" sz="quarter" idx="11"/>
          </p:nvPr>
        </p:nvSpPr>
        <p:spPr/>
        <p:txBody>
          <a:bodyPr/>
          <a:lstStyle/>
          <a:p>
            <a:endParaRPr lang="en-US">
              <a:solidFill>
                <a:srgbClr val="303030">
                  <a:lumMod val="90000"/>
                  <a:lumOff val="10000"/>
                </a:srgbClr>
              </a:solidFill>
            </a:endParaRPr>
          </a:p>
        </p:txBody>
      </p:sp>
      <p:sp>
        <p:nvSpPr>
          <p:cNvPr id="9" name="Slide Number Placeholder 8"/>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62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4" name="Footer Placeholder 3"/>
          <p:cNvSpPr>
            <a:spLocks noGrp="1"/>
          </p:cNvSpPr>
          <p:nvPr>
            <p:ph type="ftr" sz="quarter" idx="11"/>
          </p:nvPr>
        </p:nvSpPr>
        <p:spPr/>
        <p:txBody>
          <a:bodyPr/>
          <a:lstStyle/>
          <a:p>
            <a:endParaRPr lang="en-US">
              <a:solidFill>
                <a:srgbClr val="303030">
                  <a:lumMod val="90000"/>
                  <a:lumOff val="10000"/>
                </a:srgbClr>
              </a:solidFill>
            </a:endParaRPr>
          </a:p>
        </p:txBody>
      </p:sp>
      <p:sp>
        <p:nvSpPr>
          <p:cNvPr id="5" name="Slide Number Placeholder 4"/>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827165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3" name="Footer Placeholder 2"/>
          <p:cNvSpPr>
            <a:spLocks noGrp="1"/>
          </p:cNvSpPr>
          <p:nvPr>
            <p:ph type="ftr" sz="quarter" idx="11"/>
          </p:nvPr>
        </p:nvSpPr>
        <p:spPr/>
        <p:txBody>
          <a:bodyPr/>
          <a:lstStyle/>
          <a:p>
            <a:endParaRPr lang="en-US">
              <a:solidFill>
                <a:srgbClr val="303030">
                  <a:lumMod val="90000"/>
                  <a:lumOff val="10000"/>
                </a:srgbClr>
              </a:solidFill>
            </a:endParaRPr>
          </a:p>
        </p:txBody>
      </p:sp>
      <p:sp>
        <p:nvSpPr>
          <p:cNvPr id="4" name="Slide Number Placeholder 3"/>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10641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8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103379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146A1EE7-9505-496A-A976-30556FB55674}" type="datetimeFigureOut">
              <a:rPr lang="en-US" smtClean="0">
                <a:solidFill>
                  <a:srgbClr val="303030">
                    <a:lumMod val="90000"/>
                    <a:lumOff val="10000"/>
                  </a:srgbClr>
                </a:solidFill>
              </a:rPr>
              <a:pPr/>
              <a:t>2016-03-02</a:t>
            </a:fld>
            <a:endParaRPr lang="en-US">
              <a:solidFill>
                <a:srgbClr val="303030">
                  <a:lumMod val="90000"/>
                  <a:lumOff val="10000"/>
                </a:srgbClr>
              </a:solidFill>
            </a:endParaRPr>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solidFill>
                <a:srgbClr val="303030">
                  <a:lumMod val="90000"/>
                  <a:lumOff val="10000"/>
                </a:srgbClr>
              </a:solidFill>
            </a:endParaRPr>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A8281FA9-30E3-4DD4-BBB3-6C831AFA6D79}"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887691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5400" b="0" i="0" u="none"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b="0" i="0" u="none"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CLAS 220</a:t>
            </a:r>
            <a:br>
              <a:rPr lang="en-US" dirty="0" smtClean="0"/>
            </a:br>
            <a:r>
              <a:rPr lang="en-US" sz="4000" dirty="0" smtClean="0"/>
              <a:t>Introduction to Classical Mythology</a:t>
            </a:r>
            <a:endParaRPr lang="en-US" sz="4000" dirty="0"/>
          </a:p>
        </p:txBody>
      </p:sp>
      <p:sp>
        <p:nvSpPr>
          <p:cNvPr id="3" name="Subtitle 2"/>
          <p:cNvSpPr>
            <a:spLocks noGrp="1"/>
          </p:cNvSpPr>
          <p:nvPr>
            <p:ph type="subTitle" idx="1"/>
          </p:nvPr>
        </p:nvSpPr>
        <p:spPr/>
        <p:txBody>
          <a:bodyPr>
            <a:normAutofit lnSpcReduction="10000"/>
          </a:bodyPr>
          <a:lstStyle/>
          <a:p>
            <a:endParaRPr lang="en-US" dirty="0" smtClean="0"/>
          </a:p>
          <a:p>
            <a:r>
              <a:rPr lang="en-US" b="1" dirty="0" smtClean="0"/>
              <a:t>Homer, </a:t>
            </a:r>
            <a:r>
              <a:rPr lang="en-US" b="1" i="1" dirty="0" smtClean="0"/>
              <a:t>Odyssey </a:t>
            </a:r>
            <a:r>
              <a:rPr lang="en-US" b="1" dirty="0" smtClean="0"/>
              <a:t>20-24</a:t>
            </a:r>
            <a:endParaRPr lang="en-US" b="1" dirty="0"/>
          </a:p>
        </p:txBody>
      </p:sp>
    </p:spTree>
    <p:extLst>
      <p:ext uri="{BB962C8B-B14F-4D97-AF65-F5344CB8AC3E}">
        <p14:creationId xmlns:p14="http://schemas.microsoft.com/office/powerpoint/2010/main" val="3982839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fontScale="90000"/>
          </a:bodyPr>
          <a:lstStyle/>
          <a:p>
            <a:r>
              <a:rPr lang="en-US" dirty="0" smtClean="0"/>
              <a:t>Telemachus and Penelope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“Mother, as to the bow and who may handle it</a:t>
            </a:r>
          </a:p>
          <a:p>
            <a:pPr marL="0" indent="0">
              <a:buNone/>
            </a:pPr>
            <a:r>
              <a:rPr lang="en-US" dirty="0"/>
              <a:t>Or not handle it, no man here</a:t>
            </a:r>
          </a:p>
          <a:p>
            <a:pPr marL="0" indent="0">
              <a:buNone/>
            </a:pPr>
            <a:r>
              <a:rPr lang="en-US" dirty="0"/>
              <a:t>Has more authority than I do – not one lord</a:t>
            </a:r>
          </a:p>
          <a:p>
            <a:pPr marL="0" indent="0">
              <a:buNone/>
            </a:pPr>
            <a:r>
              <a:rPr lang="en-US" dirty="0"/>
              <a:t>Of our own stony </a:t>
            </a:r>
            <a:r>
              <a:rPr lang="en-US" dirty="0" err="1"/>
              <a:t>Ithaka</a:t>
            </a:r>
            <a:r>
              <a:rPr lang="en-US" dirty="0"/>
              <a:t> nor the islands lying</a:t>
            </a:r>
          </a:p>
          <a:p>
            <a:pPr marL="0" indent="0">
              <a:buNone/>
            </a:pPr>
            <a:r>
              <a:rPr lang="en-US" dirty="0"/>
              <a:t>East toward Elis: no one stops me if I choose</a:t>
            </a:r>
          </a:p>
          <a:p>
            <a:pPr marL="0" indent="0">
              <a:buNone/>
            </a:pPr>
            <a:r>
              <a:rPr lang="en-US" dirty="0"/>
              <a:t>To give these weapons outright to my guest.</a:t>
            </a:r>
          </a:p>
          <a:p>
            <a:pPr marL="0" indent="0">
              <a:buNone/>
            </a:pPr>
            <a:r>
              <a:rPr lang="en-US" dirty="0"/>
              <a:t>Return to your own hall. Tend your spindle.</a:t>
            </a:r>
          </a:p>
          <a:p>
            <a:pPr marL="0" indent="0">
              <a:buNone/>
            </a:pPr>
            <a:r>
              <a:rPr lang="en-US" dirty="0"/>
              <a:t>Tend your loom. Direct your maids at work.</a:t>
            </a:r>
          </a:p>
          <a:p>
            <a:pPr marL="0" indent="0">
              <a:buNone/>
            </a:pPr>
            <a:r>
              <a:rPr lang="en-US" dirty="0"/>
              <a:t>This question of the bow will be for men to settle,</a:t>
            </a:r>
          </a:p>
          <a:p>
            <a:pPr marL="0" indent="0">
              <a:buNone/>
            </a:pPr>
            <a:r>
              <a:rPr lang="en-US" dirty="0"/>
              <a:t>Most of all for me. I am master here.”</a:t>
            </a:r>
          </a:p>
          <a:p>
            <a:pPr marL="0" indent="0">
              <a:buNone/>
            </a:pPr>
            <a:r>
              <a:rPr lang="en-US" dirty="0"/>
              <a:t>She gazed in wonder, turned, and so withdrew,</a:t>
            </a:r>
          </a:p>
          <a:p>
            <a:pPr marL="0" indent="0">
              <a:buNone/>
            </a:pPr>
            <a:r>
              <a:rPr lang="en-US" dirty="0"/>
              <a:t>Her son’s clearheaded bravery in her heart.</a:t>
            </a:r>
          </a:p>
          <a:p>
            <a:pPr marL="0" indent="0">
              <a:buNone/>
            </a:pPr>
            <a:r>
              <a:rPr lang="en-US" dirty="0"/>
              <a:t>But when she had mounted to her rooms again</a:t>
            </a:r>
          </a:p>
          <a:p>
            <a:pPr marL="0" indent="0">
              <a:buNone/>
            </a:pPr>
            <a:r>
              <a:rPr lang="en-US" dirty="0"/>
              <a:t>With all her women, then she fell to weeping</a:t>
            </a:r>
          </a:p>
          <a:p>
            <a:pPr marL="0" indent="0">
              <a:buNone/>
            </a:pPr>
            <a:r>
              <a:rPr lang="en-US" dirty="0"/>
              <a:t>For Odysseus, her husband. Grey-eyed Athena</a:t>
            </a:r>
          </a:p>
          <a:p>
            <a:pPr marL="0" indent="0">
              <a:buNone/>
            </a:pPr>
            <a:r>
              <a:rPr lang="en-US" dirty="0"/>
              <a:t>Presently cast a sweet sleep over her eyes.</a:t>
            </a:r>
          </a:p>
        </p:txBody>
      </p:sp>
      <p:pic>
        <p:nvPicPr>
          <p:cNvPr id="4099" name="Picture 3" descr="John Flaxman illustration" title="Athena and 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52600"/>
            <a:ext cx="3409950" cy="220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554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96200" cy="1600200"/>
          </a:xfrm>
        </p:spPr>
        <p:txBody>
          <a:bodyPr>
            <a:normAutofit fontScale="90000"/>
          </a:bodyPr>
          <a:lstStyle/>
          <a:p>
            <a:r>
              <a:rPr lang="en-US" dirty="0" smtClean="0"/>
              <a:t>The old man strings the bow</a:t>
            </a:r>
            <a:endParaRPr lang="en-US" dirty="0"/>
          </a:p>
        </p:txBody>
      </p:sp>
      <p:sp>
        <p:nvSpPr>
          <p:cNvPr id="3" name="Content Placeholder 2"/>
          <p:cNvSpPr>
            <a:spLocks noGrp="1"/>
          </p:cNvSpPr>
          <p:nvPr>
            <p:ph idx="1"/>
          </p:nvPr>
        </p:nvSpPr>
        <p:spPr>
          <a:xfrm>
            <a:off x="762000" y="685800"/>
            <a:ext cx="4495800" cy="2819400"/>
          </a:xfrm>
        </p:spPr>
        <p:txBody>
          <a:bodyPr>
            <a:normAutofit fontScale="62500" lnSpcReduction="20000"/>
          </a:bodyPr>
          <a:lstStyle/>
          <a:p>
            <a:pPr marL="0" indent="0">
              <a:buNone/>
            </a:pPr>
            <a:r>
              <a:rPr lang="en-US" dirty="0"/>
              <a:t>But the man skilled in all ways of contending,</a:t>
            </a:r>
          </a:p>
          <a:p>
            <a:pPr marL="0" indent="0">
              <a:buNone/>
            </a:pPr>
            <a:r>
              <a:rPr lang="en-US" dirty="0"/>
              <a:t>Satisfied by the great bow’s look and heft,</a:t>
            </a:r>
          </a:p>
          <a:p>
            <a:pPr marL="0" indent="0">
              <a:buNone/>
            </a:pPr>
            <a:r>
              <a:rPr lang="en-US" dirty="0"/>
              <a:t>Like a musician, like a harper, when</a:t>
            </a:r>
          </a:p>
          <a:p>
            <a:pPr marL="0" indent="0">
              <a:buNone/>
            </a:pPr>
            <a:r>
              <a:rPr lang="en-US" dirty="0"/>
              <a:t>With quiet hand upon his instrument</a:t>
            </a:r>
          </a:p>
          <a:p>
            <a:pPr marL="0" indent="0">
              <a:buNone/>
            </a:pPr>
            <a:r>
              <a:rPr lang="en-US" dirty="0"/>
              <a:t>He draws between his thumb and forefinger</a:t>
            </a:r>
          </a:p>
          <a:p>
            <a:pPr marL="0" indent="0">
              <a:buNone/>
            </a:pPr>
            <a:r>
              <a:rPr lang="en-US" dirty="0"/>
              <a:t>A sweet new string upon a peg: so effortlessly</a:t>
            </a:r>
          </a:p>
          <a:p>
            <a:pPr marL="0" indent="0">
              <a:buNone/>
            </a:pPr>
            <a:r>
              <a:rPr lang="en-US" dirty="0"/>
              <a:t>Odysseus in one motion strung the bow.</a:t>
            </a:r>
          </a:p>
          <a:p>
            <a:pPr marL="0" indent="0">
              <a:buNone/>
            </a:pPr>
            <a:r>
              <a:rPr lang="en-US" dirty="0"/>
              <a:t>Then slid his right hand down the cord and plucked it,</a:t>
            </a:r>
          </a:p>
          <a:p>
            <a:pPr marL="0" indent="0">
              <a:buNone/>
            </a:pPr>
            <a:r>
              <a:rPr lang="en-US" dirty="0"/>
              <a:t>So the taut gut vibrating hummed and sang </a:t>
            </a:r>
          </a:p>
          <a:p>
            <a:pPr marL="0" indent="0">
              <a:buNone/>
            </a:pPr>
            <a:r>
              <a:rPr lang="en-US" dirty="0"/>
              <a:t>A swallow’s note</a:t>
            </a:r>
            <a:r>
              <a:rPr lang="en-US" dirty="0" smtClean="0"/>
              <a:t>….</a:t>
            </a:r>
          </a:p>
          <a:p>
            <a:pPr marL="0" indent="0">
              <a:buNone/>
            </a:pPr>
            <a:r>
              <a:rPr lang="en-US" dirty="0" smtClean="0"/>
              <a:t>21.460-70</a:t>
            </a:r>
            <a:endParaRPr lang="en-US" dirty="0"/>
          </a:p>
        </p:txBody>
      </p:sp>
      <p:pic>
        <p:nvPicPr>
          <p:cNvPr id="5122" name="Picture 2" descr="Odysseus shooting a bow at the crowd of the suitors.&#10;&#10;Red-figure skyphos. Attic.&#10;By the Penelope Painter.&#10;Clay. Ca. 440 B.C.&#10;Height 20 cm.&#10;Berlin, State Museums." title="Odysseus strings the b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714017"/>
            <a:ext cx="400184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93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3. Who is the worst of the suitors, and the first to die?</a:t>
            </a:r>
          </a:p>
          <a:p>
            <a:pPr marL="457200" indent="-457200">
              <a:buAutoNum type="alphaLcPeriod"/>
            </a:pPr>
            <a:r>
              <a:rPr lang="en-US" dirty="0" err="1" smtClean="0"/>
              <a:t>Antinoos</a:t>
            </a:r>
            <a:endParaRPr lang="en-US" dirty="0" smtClean="0"/>
          </a:p>
          <a:p>
            <a:pPr marL="457200" indent="-457200">
              <a:buAutoNum type="alphaLcPeriod"/>
            </a:pPr>
            <a:r>
              <a:rPr lang="en-US" dirty="0" err="1" smtClean="0"/>
              <a:t>Eumaios</a:t>
            </a:r>
            <a:endParaRPr lang="en-US" dirty="0" smtClean="0"/>
          </a:p>
          <a:p>
            <a:pPr marL="457200" indent="-457200">
              <a:buAutoNum type="alphaLcPeriod"/>
            </a:pPr>
            <a:r>
              <a:rPr lang="en-US" dirty="0" err="1" smtClean="0"/>
              <a:t>Melanthion</a:t>
            </a:r>
            <a:endParaRPr lang="en-US" dirty="0" smtClean="0"/>
          </a:p>
          <a:p>
            <a:pPr marL="457200" indent="-457200">
              <a:buAutoNum type="alphaLcPeriod"/>
            </a:pPr>
            <a:r>
              <a:rPr lang="en-US" dirty="0" err="1" smtClean="0"/>
              <a:t>Eurymakhos</a:t>
            </a:r>
            <a:endParaRPr lang="en-US" dirty="0" smtClean="0"/>
          </a:p>
          <a:p>
            <a:pPr marL="457200" indent="-457200">
              <a:buAutoNum type="alphaLcPeriod"/>
            </a:pPr>
            <a:endParaRPr lang="en-US" dirty="0"/>
          </a:p>
        </p:txBody>
      </p:sp>
    </p:spTree>
    <p:extLst>
      <p:ext uri="{BB962C8B-B14F-4D97-AF65-F5344CB8AC3E}">
        <p14:creationId xmlns:p14="http://schemas.microsoft.com/office/powerpoint/2010/main" val="217474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Revenge</a:t>
            </a:r>
            <a:endParaRPr lang="en-US" dirty="0"/>
          </a:p>
        </p:txBody>
      </p:sp>
      <p:sp>
        <p:nvSpPr>
          <p:cNvPr id="3" name="Content Placeholder 2"/>
          <p:cNvSpPr>
            <a:spLocks noGrp="1"/>
          </p:cNvSpPr>
          <p:nvPr>
            <p:ph idx="1"/>
          </p:nvPr>
        </p:nvSpPr>
        <p:spPr/>
        <p:txBody>
          <a:bodyPr/>
          <a:lstStyle/>
          <a:p>
            <a:r>
              <a:rPr lang="en-US" dirty="0"/>
              <a:t>Odysseus' timing is perfect</a:t>
            </a:r>
          </a:p>
          <a:p>
            <a:r>
              <a:rPr lang="en-US" dirty="0"/>
              <a:t>could not have waited a day longer (wife, son, dog)</a:t>
            </a:r>
          </a:p>
          <a:p>
            <a:r>
              <a:rPr lang="en-US" dirty="0"/>
              <a:t>revenge is also total, and brutal, and unseemly</a:t>
            </a:r>
          </a:p>
          <a:p>
            <a:r>
              <a:rPr lang="en-US" dirty="0"/>
              <a:t>cannot be the end of things</a:t>
            </a:r>
          </a:p>
        </p:txBody>
      </p:sp>
    </p:spTree>
    <p:extLst>
      <p:ext uri="{BB962C8B-B14F-4D97-AF65-F5344CB8AC3E}">
        <p14:creationId xmlns:p14="http://schemas.microsoft.com/office/powerpoint/2010/main" val="77223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Killing Begins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“So much for that. Your clean-cut game is over.</a:t>
            </a:r>
          </a:p>
          <a:p>
            <a:pPr marL="0" indent="0">
              <a:buNone/>
            </a:pPr>
            <a:r>
              <a:rPr lang="en-US" dirty="0"/>
              <a:t>Now watch me hit a target that no man has hit before,</a:t>
            </a:r>
          </a:p>
          <a:p>
            <a:pPr marL="0" indent="0">
              <a:buNone/>
            </a:pPr>
            <a:r>
              <a:rPr lang="en-US" dirty="0"/>
              <a:t>If I can make this shot. Help me, Apollo.”</a:t>
            </a:r>
          </a:p>
          <a:p>
            <a:pPr marL="0" indent="0">
              <a:buNone/>
            </a:pPr>
            <a:r>
              <a:rPr lang="en-US" dirty="0"/>
              <a:t>He drew to his fist the cruel head of an arrow for </a:t>
            </a:r>
            <a:r>
              <a:rPr lang="en-US" dirty="0" err="1"/>
              <a:t>Antinoos</a:t>
            </a:r>
            <a:endParaRPr lang="en-US" dirty="0"/>
          </a:p>
          <a:p>
            <a:pPr marL="0" indent="0">
              <a:buNone/>
            </a:pPr>
            <a:r>
              <a:rPr lang="en-US" dirty="0"/>
              <a:t>Just as the young man leaned to lift his beautiful drinking cup,</a:t>
            </a:r>
          </a:p>
          <a:p>
            <a:pPr marL="0" indent="0">
              <a:buNone/>
            </a:pPr>
            <a:r>
              <a:rPr lang="en-US" dirty="0"/>
              <a:t>Embossed, two-handled, golden; the cup was in his fingers:</a:t>
            </a:r>
          </a:p>
          <a:p>
            <a:pPr marL="0" indent="0">
              <a:buNone/>
            </a:pPr>
            <a:r>
              <a:rPr lang="en-US" dirty="0"/>
              <a:t>The wine was even at his lips: and did he dream of death?</a:t>
            </a:r>
          </a:p>
          <a:p>
            <a:pPr marL="0" indent="0">
              <a:buNone/>
            </a:pPr>
            <a:r>
              <a:rPr lang="en-US" dirty="0"/>
              <a:t>How could he? In that revelry amid his throng of friends</a:t>
            </a:r>
          </a:p>
          <a:p>
            <a:pPr marL="0" indent="0">
              <a:buNone/>
            </a:pPr>
            <a:r>
              <a:rPr lang="en-US" dirty="0"/>
              <a:t>Who would imagine a single foe – though a strong foe indeed –</a:t>
            </a:r>
          </a:p>
          <a:p>
            <a:pPr marL="0" indent="0">
              <a:buNone/>
            </a:pPr>
            <a:r>
              <a:rPr lang="en-US" dirty="0"/>
              <a:t>Could dare to bring death’s pain on him and darkness on his eyes?</a:t>
            </a:r>
          </a:p>
          <a:p>
            <a:pPr marL="0" indent="0">
              <a:buNone/>
            </a:pPr>
            <a:r>
              <a:rPr lang="en-US" dirty="0"/>
              <a:t>Odysseus’ arrow hit him under the chin</a:t>
            </a:r>
          </a:p>
          <a:p>
            <a:pPr marL="0" indent="0">
              <a:buNone/>
            </a:pPr>
            <a:r>
              <a:rPr lang="en-US" dirty="0"/>
              <a:t>And punched up to the feathers through his throat.</a:t>
            </a:r>
          </a:p>
          <a:p>
            <a:pPr marL="0" indent="0">
              <a:buNone/>
            </a:pPr>
            <a:r>
              <a:rPr lang="en-US" dirty="0"/>
              <a:t>Backward and down he went, letting the </a:t>
            </a:r>
            <a:r>
              <a:rPr lang="en-US" dirty="0" err="1"/>
              <a:t>winecup</a:t>
            </a:r>
            <a:r>
              <a:rPr lang="en-US" dirty="0"/>
              <a:t> fall</a:t>
            </a:r>
          </a:p>
          <a:p>
            <a:pPr marL="0" indent="0">
              <a:buNone/>
            </a:pPr>
            <a:r>
              <a:rPr lang="en-US" dirty="0"/>
              <a:t>From his shocked hand. Like pipes his nostrils jetted</a:t>
            </a:r>
          </a:p>
          <a:p>
            <a:pPr marL="0" indent="0">
              <a:buNone/>
            </a:pPr>
            <a:r>
              <a:rPr lang="en-US" dirty="0"/>
              <a:t>Crimson runnels, a river of mortal red,</a:t>
            </a:r>
          </a:p>
          <a:p>
            <a:pPr marL="0" indent="0">
              <a:buNone/>
            </a:pPr>
            <a:r>
              <a:rPr lang="en-US" dirty="0"/>
              <a:t>And one last kick upset his table</a:t>
            </a:r>
          </a:p>
          <a:p>
            <a:pPr marL="0" indent="0">
              <a:buNone/>
            </a:pPr>
            <a:r>
              <a:rPr lang="en-US" dirty="0"/>
              <a:t>Knocking the </a:t>
            </a:r>
            <a:r>
              <a:rPr lang="en-US" dirty="0" smtClean="0"/>
              <a:t>bread </a:t>
            </a:r>
            <a:r>
              <a:rPr lang="en-US" dirty="0"/>
              <a:t>and meat </a:t>
            </a:r>
            <a:r>
              <a:rPr lang="en-US" dirty="0" smtClean="0"/>
              <a:t>to </a:t>
            </a:r>
            <a:r>
              <a:rPr lang="en-US" dirty="0"/>
              <a:t>soak in dusty blood</a:t>
            </a:r>
            <a:r>
              <a:rPr lang="en-US" dirty="0" smtClean="0"/>
              <a:t>.</a:t>
            </a:r>
          </a:p>
          <a:p>
            <a:pPr marL="0" indent="0">
              <a:buNone/>
            </a:pPr>
            <a:r>
              <a:rPr lang="en-US" dirty="0" smtClean="0"/>
              <a:t>22.4-21</a:t>
            </a:r>
            <a:endParaRPr lang="en-US" dirty="0"/>
          </a:p>
        </p:txBody>
      </p:sp>
      <p:pic>
        <p:nvPicPr>
          <p:cNvPr id="6146" name="Picture 2" descr="from the Orbiana Oliveto series by James McGarrell" title="The Slaying of the Sui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447800"/>
            <a:ext cx="3665141"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921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a:bodyPr>
          <a:lstStyle/>
          <a:p>
            <a:r>
              <a:rPr lang="en-US" sz="4000" dirty="0" smtClean="0"/>
              <a:t>The bard is safe (of course…).</a:t>
            </a:r>
            <a:endParaRPr lang="en-US" sz="4000"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One more who had avoided furious death</a:t>
            </a:r>
          </a:p>
          <a:p>
            <a:pPr marL="0" indent="0">
              <a:buNone/>
            </a:pPr>
            <a:r>
              <a:rPr lang="en-US" dirty="0"/>
              <a:t>Was the son of </a:t>
            </a:r>
            <a:r>
              <a:rPr lang="en-US" dirty="0" err="1"/>
              <a:t>Terpis</a:t>
            </a:r>
            <a:r>
              <a:rPr lang="en-US" dirty="0"/>
              <a:t>, </a:t>
            </a:r>
            <a:r>
              <a:rPr lang="en-US" dirty="0" err="1"/>
              <a:t>Phemios</a:t>
            </a:r>
            <a:r>
              <a:rPr lang="en-US" dirty="0"/>
              <a:t>, the minstrel,</a:t>
            </a:r>
          </a:p>
          <a:p>
            <a:pPr marL="0" indent="0">
              <a:buNone/>
            </a:pPr>
            <a:r>
              <a:rPr lang="en-US" dirty="0"/>
              <a:t>Singer by compulsion to the suitors.</a:t>
            </a:r>
          </a:p>
          <a:p>
            <a:pPr marL="0" indent="0">
              <a:buNone/>
            </a:pPr>
            <a:r>
              <a:rPr lang="en-US" dirty="0"/>
              <a:t>He stood now with his harp, holy and clear,</a:t>
            </a:r>
          </a:p>
          <a:p>
            <a:pPr marL="0" indent="0">
              <a:buNone/>
            </a:pPr>
            <a:r>
              <a:rPr lang="en-US" dirty="0"/>
              <a:t>In the wall’s recess, under the window, wondering</a:t>
            </a:r>
          </a:p>
          <a:p>
            <a:pPr marL="0" indent="0">
              <a:buNone/>
            </a:pPr>
            <a:r>
              <a:rPr lang="en-US" dirty="0"/>
              <a:t>If he should flee that way to the courtyard altar,</a:t>
            </a:r>
          </a:p>
          <a:p>
            <a:pPr marL="0" indent="0">
              <a:buNone/>
            </a:pPr>
            <a:r>
              <a:rPr lang="en-US" dirty="0"/>
              <a:t>Sanctuary of Zeus, the enclosure God…. </a:t>
            </a:r>
          </a:p>
          <a:p>
            <a:pPr marL="0" indent="0">
              <a:buNone/>
            </a:pPr>
            <a:r>
              <a:rPr lang="en-US" dirty="0"/>
              <a:t>No, he thought;</a:t>
            </a:r>
          </a:p>
          <a:p>
            <a:pPr marL="0" indent="0">
              <a:buNone/>
            </a:pPr>
            <a:r>
              <a:rPr lang="en-US" dirty="0"/>
              <a:t>The more direct way would be best – to go </a:t>
            </a:r>
          </a:p>
          <a:p>
            <a:pPr marL="0" indent="0">
              <a:buNone/>
            </a:pPr>
            <a:r>
              <a:rPr lang="en-US" dirty="0"/>
              <a:t>Humbly to his lord. But first to save</a:t>
            </a:r>
          </a:p>
          <a:p>
            <a:pPr marL="0" indent="0">
              <a:buNone/>
            </a:pPr>
            <a:r>
              <a:rPr lang="en-US" dirty="0"/>
              <a:t>His murmuring instrument he laid it down</a:t>
            </a:r>
          </a:p>
          <a:p>
            <a:pPr marL="0" indent="0">
              <a:buNone/>
            </a:pPr>
            <a:r>
              <a:rPr lang="en-US" dirty="0"/>
              <a:t>Carefully between the </a:t>
            </a:r>
            <a:r>
              <a:rPr lang="en-US" dirty="0" err="1"/>
              <a:t>winebowl</a:t>
            </a:r>
            <a:r>
              <a:rPr lang="en-US" dirty="0"/>
              <a:t> and a chair</a:t>
            </a:r>
            <a:r>
              <a:rPr lang="en-US" dirty="0" smtClean="0"/>
              <a:t>…</a:t>
            </a:r>
          </a:p>
          <a:p>
            <a:pPr marL="0" indent="0">
              <a:buNone/>
            </a:pPr>
            <a:r>
              <a:rPr lang="en-US" dirty="0" smtClean="0"/>
              <a:t>22.271-83</a:t>
            </a:r>
            <a:endParaRPr lang="en-US" dirty="0"/>
          </a:p>
        </p:txBody>
      </p:sp>
      <p:pic>
        <p:nvPicPr>
          <p:cNvPr id="7170" name="Picture 2" title="Lyre Player-Greek Vase Detail (510 BC, Louv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76400"/>
            <a:ext cx="3029233"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334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Eurykleia</a:t>
            </a:r>
            <a:r>
              <a:rPr lang="en-US" dirty="0" smtClean="0"/>
              <a:t> Triumphs</a:t>
            </a:r>
            <a:endParaRPr lang="en-US" dirty="0"/>
          </a:p>
        </p:txBody>
      </p:sp>
      <p:sp>
        <p:nvSpPr>
          <p:cNvPr id="3" name="Content Placeholder 2"/>
          <p:cNvSpPr>
            <a:spLocks noGrp="1"/>
          </p:cNvSpPr>
          <p:nvPr>
            <p:ph idx="1"/>
          </p:nvPr>
        </p:nvSpPr>
        <p:spPr>
          <a:xfrm>
            <a:off x="762000" y="685800"/>
            <a:ext cx="7543800" cy="3124200"/>
          </a:xfrm>
        </p:spPr>
        <p:txBody>
          <a:bodyPr>
            <a:normAutofit fontScale="62500" lnSpcReduction="20000"/>
          </a:bodyPr>
          <a:lstStyle/>
          <a:p>
            <a:pPr marL="0" indent="0">
              <a:buNone/>
            </a:pPr>
            <a:r>
              <a:rPr lang="en-US" dirty="0"/>
              <a:t>His call brought no reply, only the doors</a:t>
            </a:r>
          </a:p>
          <a:p>
            <a:pPr marL="0" indent="0">
              <a:buNone/>
            </a:pPr>
            <a:r>
              <a:rPr lang="en-US" dirty="0"/>
              <a:t>Were opened and she came. </a:t>
            </a:r>
            <a:r>
              <a:rPr lang="en-US" dirty="0" err="1"/>
              <a:t>Telemakhos</a:t>
            </a:r>
            <a:endParaRPr lang="en-US" dirty="0"/>
          </a:p>
          <a:p>
            <a:pPr marL="0" indent="0">
              <a:buNone/>
            </a:pPr>
            <a:r>
              <a:rPr lang="en-US" dirty="0"/>
              <a:t>Led her forward. In the shadowy hall</a:t>
            </a:r>
          </a:p>
          <a:p>
            <a:pPr marL="0" indent="0">
              <a:buNone/>
            </a:pPr>
            <a:r>
              <a:rPr lang="en-US" dirty="0"/>
              <a:t>Full of dead men she found his father</a:t>
            </a:r>
          </a:p>
          <a:p>
            <a:pPr marL="0" indent="0">
              <a:buNone/>
            </a:pPr>
            <a:r>
              <a:rPr lang="en-US" dirty="0"/>
              <a:t>Spattered and caked with blood like a mountain lion</a:t>
            </a:r>
          </a:p>
          <a:p>
            <a:pPr marL="0" indent="0">
              <a:buNone/>
            </a:pPr>
            <a:r>
              <a:rPr lang="en-US" dirty="0"/>
              <a:t>With hot blood glistening over his whole chest,</a:t>
            </a:r>
          </a:p>
          <a:p>
            <a:pPr marL="0" indent="0">
              <a:buNone/>
            </a:pPr>
            <a:r>
              <a:rPr lang="en-US" dirty="0"/>
              <a:t>Smeared on his jaws, baleful and terrifying –</a:t>
            </a:r>
          </a:p>
          <a:p>
            <a:pPr marL="0" indent="0">
              <a:buNone/>
            </a:pPr>
            <a:r>
              <a:rPr lang="en-US" dirty="0"/>
              <a:t>Even so </a:t>
            </a:r>
            <a:r>
              <a:rPr lang="en-US" dirty="0" err="1"/>
              <a:t>encrimsoned</a:t>
            </a:r>
            <a:r>
              <a:rPr lang="en-US" dirty="0"/>
              <a:t> was Odysseus</a:t>
            </a:r>
          </a:p>
          <a:p>
            <a:pPr marL="0" indent="0">
              <a:buNone/>
            </a:pPr>
            <a:r>
              <a:rPr lang="en-US" dirty="0"/>
              <a:t>Up to his thighs and armpits. As she gazed</a:t>
            </a:r>
          </a:p>
          <a:p>
            <a:pPr marL="0" indent="0">
              <a:buNone/>
            </a:pPr>
            <a:r>
              <a:rPr lang="en-US" dirty="0"/>
              <a:t>From all the corpses to the bloody man</a:t>
            </a:r>
          </a:p>
          <a:p>
            <a:pPr marL="0" indent="0">
              <a:buNone/>
            </a:pPr>
            <a:r>
              <a:rPr lang="en-US" dirty="0"/>
              <a:t>She raised her head to cry over his triumph,</a:t>
            </a:r>
          </a:p>
          <a:p>
            <a:pPr marL="0" indent="0">
              <a:buNone/>
            </a:pPr>
            <a:r>
              <a:rPr lang="en-US" dirty="0"/>
              <a:t>But felt his grip upon her, checking her</a:t>
            </a:r>
            <a:r>
              <a:rPr lang="en-US" dirty="0" smtClean="0"/>
              <a:t>.</a:t>
            </a:r>
          </a:p>
          <a:p>
            <a:pPr marL="0" indent="0">
              <a:buNone/>
            </a:pPr>
            <a:r>
              <a:rPr lang="en-US" dirty="0" smtClean="0"/>
              <a:t>22.446-59</a:t>
            </a:r>
            <a:endParaRPr lang="en-US" dirty="0"/>
          </a:p>
        </p:txBody>
      </p:sp>
      <p:pic>
        <p:nvPicPr>
          <p:cNvPr id="8194" name="Picture 2" descr="Artist  &#10;English: Ixion Painter&#10;Français : Peintre d'Ixion&#10;Description  &#10;English: Mnêstêrophonía: slaughter of the suitors by Odysseus, Telemachus and Eumeus (right). Side A from a Campanian (Capouan?) red-figure bell-krater, ca. 330 BC.&#10;Français : Mnêstêrophonía : massacre des prétendants par Ulysse, Télémaque et Eumée (à droite). Face A d'un cratère en cloche à figures rouges campanien (Capoue ?), vers 330 av. J.-C.&#10;Dimensions  H. 44.50 cm; D. 45.80 cm; L. 43.30 cm&#10;Current location  &#10;(Inventory)Louvre Museum Link back to Institution infobox template wikidata:Q19675&#10;Department of Greek, Etruscan and Roman Antiquities, Sully, first floor, room 44, case 24&#10;Accession number  CA 7124" title="the slaughter of the suito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362200"/>
            <a:ext cx="340876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14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a:bodyPr>
          <a:lstStyle/>
          <a:p>
            <a:r>
              <a:rPr lang="en-US" dirty="0" smtClean="0"/>
              <a:t>The serving-women killed</a:t>
            </a:r>
            <a:endParaRPr lang="en-US" dirty="0"/>
          </a:p>
        </p:txBody>
      </p:sp>
      <p:sp>
        <p:nvSpPr>
          <p:cNvPr id="3" name="Content Placeholder 2"/>
          <p:cNvSpPr>
            <a:spLocks noGrp="1"/>
          </p:cNvSpPr>
          <p:nvPr>
            <p:ph idx="1"/>
          </p:nvPr>
        </p:nvSpPr>
        <p:spPr>
          <a:xfrm>
            <a:off x="762000" y="685800"/>
            <a:ext cx="6530340" cy="2590800"/>
          </a:xfrm>
        </p:spPr>
        <p:txBody>
          <a:bodyPr>
            <a:normAutofit fontScale="62500" lnSpcReduction="20000"/>
          </a:bodyPr>
          <a:lstStyle/>
          <a:p>
            <a:pPr marL="0" indent="0">
              <a:buNone/>
            </a:pPr>
            <a:r>
              <a:rPr lang="en-US" dirty="0"/>
              <a:t>He tied one end of a hawser to a pillar</a:t>
            </a:r>
          </a:p>
          <a:p>
            <a:pPr marL="0" indent="0">
              <a:buNone/>
            </a:pPr>
            <a:r>
              <a:rPr lang="en-US" dirty="0"/>
              <a:t> and passed the other about the roundhouse top,</a:t>
            </a:r>
          </a:p>
          <a:p>
            <a:pPr marL="0" indent="0">
              <a:buNone/>
            </a:pPr>
            <a:r>
              <a:rPr lang="en-US" dirty="0"/>
              <a:t>Taking the slack up, so that no one’s toes</a:t>
            </a:r>
          </a:p>
          <a:p>
            <a:pPr marL="0" indent="0">
              <a:buNone/>
            </a:pPr>
            <a:r>
              <a:rPr lang="en-US" dirty="0"/>
              <a:t>Could touch the ground. They would be hung like doves</a:t>
            </a:r>
          </a:p>
          <a:p>
            <a:pPr marL="0" indent="0">
              <a:buNone/>
            </a:pPr>
            <a:r>
              <a:rPr lang="en-US" dirty="0"/>
              <a:t>Or larks in </a:t>
            </a:r>
            <a:r>
              <a:rPr lang="en-US" dirty="0" err="1"/>
              <a:t>springes</a:t>
            </a:r>
            <a:r>
              <a:rPr lang="en-US" dirty="0"/>
              <a:t> triggered in a thicket,</a:t>
            </a:r>
          </a:p>
          <a:p>
            <a:pPr marL="0" indent="0">
              <a:buNone/>
            </a:pPr>
            <a:r>
              <a:rPr lang="en-US" dirty="0"/>
              <a:t>Where the birds think to rest – a cruel nesting.</a:t>
            </a:r>
          </a:p>
          <a:p>
            <a:pPr marL="0" indent="0">
              <a:buNone/>
            </a:pPr>
            <a:r>
              <a:rPr lang="en-US" dirty="0"/>
              <a:t>So now in turn each woman thrust her head</a:t>
            </a:r>
          </a:p>
          <a:p>
            <a:pPr marL="0" indent="0">
              <a:buNone/>
            </a:pPr>
            <a:r>
              <a:rPr lang="en-US" dirty="0"/>
              <a:t>Into a noose and swung, yanked high in air,</a:t>
            </a:r>
          </a:p>
          <a:p>
            <a:pPr marL="0" indent="0">
              <a:buNone/>
            </a:pPr>
            <a:r>
              <a:rPr lang="en-US" dirty="0"/>
              <a:t>To perish there most piteously.</a:t>
            </a:r>
          </a:p>
          <a:p>
            <a:pPr marL="0" indent="0">
              <a:buNone/>
            </a:pPr>
            <a:r>
              <a:rPr lang="en-US" dirty="0"/>
              <a:t>Their feet danced for a little, but not long</a:t>
            </a:r>
            <a:r>
              <a:rPr lang="en-US" dirty="0" smtClean="0"/>
              <a:t>.</a:t>
            </a:r>
          </a:p>
          <a:p>
            <a:pPr marL="0" indent="0">
              <a:buNone/>
            </a:pPr>
            <a:r>
              <a:rPr lang="en-US" dirty="0" smtClean="0"/>
              <a:t>22.517-526</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57200"/>
            <a:ext cx="370332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2000" y="3429000"/>
            <a:ext cx="4572000" cy="1815882"/>
          </a:xfrm>
          <a:prstGeom prst="rect">
            <a:avLst/>
          </a:prstGeom>
        </p:spPr>
        <p:txBody>
          <a:bodyPr>
            <a:spAutoFit/>
          </a:bodyPr>
          <a:lstStyle/>
          <a:p>
            <a:r>
              <a:rPr lang="en-US" sz="1400" dirty="0" smtClean="0"/>
              <a:t>17. Lynching of the House Maidens.</a:t>
            </a:r>
          </a:p>
          <a:p>
            <a:r>
              <a:rPr lang="en-US" sz="1400" dirty="0" smtClean="0"/>
              <a:t>Spasm in the pelvis, involuntarily jerking legs: they</a:t>
            </a:r>
          </a:p>
          <a:p>
            <a:r>
              <a:rPr lang="en-US" sz="1400" dirty="0" smtClean="0"/>
              <a:t>have known this dance before. It wasn't called</a:t>
            </a:r>
          </a:p>
          <a:p>
            <a:r>
              <a:rPr lang="en-US" sz="1400" dirty="0" smtClean="0"/>
              <a:t>justice, then. Pleasure takes us by storm. One has to</a:t>
            </a:r>
          </a:p>
          <a:p>
            <a:r>
              <a:rPr lang="en-US" sz="1400" dirty="0" smtClean="0"/>
              <a:t>have a knack for abandoning oneself, that too is an</a:t>
            </a:r>
          </a:p>
          <a:p>
            <a:r>
              <a:rPr lang="en-US" sz="1400" dirty="0" smtClean="0"/>
              <a:t>art. The human body would break most olive boughs,</a:t>
            </a:r>
          </a:p>
          <a:p>
            <a:r>
              <a:rPr lang="en-US" sz="1400" dirty="0" smtClean="0"/>
              <a:t>there is such weight in us.</a:t>
            </a:r>
          </a:p>
          <a:p>
            <a:r>
              <a:rPr lang="en-US" sz="1400" i="1" dirty="0" smtClean="0"/>
              <a:t>Rosanna Warren</a:t>
            </a:r>
            <a:endParaRPr lang="en-US" sz="1400" i="1" dirty="0"/>
          </a:p>
        </p:txBody>
      </p:sp>
    </p:spTree>
    <p:extLst>
      <p:ext uri="{BB962C8B-B14F-4D97-AF65-F5344CB8AC3E}">
        <p14:creationId xmlns:p14="http://schemas.microsoft.com/office/powerpoint/2010/main" val="187446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Reconciliation</a:t>
            </a:r>
            <a:endParaRPr lang="en-US" dirty="0"/>
          </a:p>
        </p:txBody>
      </p:sp>
      <p:sp>
        <p:nvSpPr>
          <p:cNvPr id="3" name="Content Placeholder 2"/>
          <p:cNvSpPr>
            <a:spLocks noGrp="1"/>
          </p:cNvSpPr>
          <p:nvPr>
            <p:ph idx="1"/>
          </p:nvPr>
        </p:nvSpPr>
        <p:spPr/>
        <p:txBody>
          <a:bodyPr/>
          <a:lstStyle/>
          <a:p>
            <a:r>
              <a:rPr lang="en-US" dirty="0"/>
              <a:t>need for full recognition and reconciliation between Odysseus and Penelope</a:t>
            </a:r>
          </a:p>
          <a:p>
            <a:r>
              <a:rPr lang="en-US" dirty="0"/>
              <a:t>need for reconciliation with father</a:t>
            </a:r>
          </a:p>
          <a:p>
            <a:r>
              <a:rPr lang="en-US" dirty="0"/>
              <a:t>need for an end to vengeance</a:t>
            </a:r>
          </a:p>
          <a:p>
            <a:r>
              <a:rPr lang="en-US" dirty="0"/>
              <a:t>also an end to the heroic era</a:t>
            </a:r>
          </a:p>
        </p:txBody>
      </p:sp>
    </p:spTree>
    <p:extLst>
      <p:ext uri="{BB962C8B-B14F-4D97-AF65-F5344CB8AC3E}">
        <p14:creationId xmlns:p14="http://schemas.microsoft.com/office/powerpoint/2010/main" val="1150914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a:t>
            </a:r>
            <a:r>
              <a:rPr lang="en-US" dirty="0">
                <a:solidFill>
                  <a:srgbClr val="FF0000"/>
                </a:solidFill>
              </a:rPr>
              <a:t>n</a:t>
            </a:r>
          </a:p>
        </p:txBody>
      </p:sp>
      <p:sp>
        <p:nvSpPr>
          <p:cNvPr id="3" name="Content Placeholder 2"/>
          <p:cNvSpPr>
            <a:spLocks noGrp="1"/>
          </p:cNvSpPr>
          <p:nvPr>
            <p:ph idx="1"/>
          </p:nvPr>
        </p:nvSpPr>
        <p:spPr/>
        <p:txBody>
          <a:bodyPr/>
          <a:lstStyle/>
          <a:p>
            <a:pPr marL="0" indent="0">
              <a:buNone/>
            </a:pPr>
            <a:r>
              <a:rPr lang="en-US" dirty="0" smtClean="0"/>
              <a:t>4. What piece of furniture does Penelope want moved?</a:t>
            </a:r>
          </a:p>
          <a:p>
            <a:pPr marL="457200" indent="-457200">
              <a:buAutoNum type="alphaLcPeriod"/>
            </a:pPr>
            <a:r>
              <a:rPr lang="en-US" dirty="0" smtClean="0"/>
              <a:t>The sofa</a:t>
            </a:r>
          </a:p>
          <a:p>
            <a:pPr marL="457200" indent="-457200">
              <a:buAutoNum type="alphaLcPeriod"/>
            </a:pPr>
            <a:r>
              <a:rPr lang="en-US" dirty="0" smtClean="0"/>
              <a:t>The wardrobe</a:t>
            </a:r>
          </a:p>
          <a:p>
            <a:pPr marL="457200" indent="-457200">
              <a:buAutoNum type="alphaLcPeriod"/>
            </a:pPr>
            <a:r>
              <a:rPr lang="en-US" dirty="0" smtClean="0"/>
              <a:t>The dining table</a:t>
            </a:r>
          </a:p>
          <a:p>
            <a:pPr marL="457200" indent="-457200">
              <a:buAutoNum type="alphaLcPeriod"/>
            </a:pPr>
            <a:r>
              <a:rPr lang="en-US" dirty="0" smtClean="0"/>
              <a:t>The bed</a:t>
            </a:r>
            <a:endParaRPr lang="en-US" dirty="0"/>
          </a:p>
        </p:txBody>
      </p:sp>
    </p:spTree>
    <p:extLst>
      <p:ext uri="{BB962C8B-B14F-4D97-AF65-F5344CB8AC3E}">
        <p14:creationId xmlns:p14="http://schemas.microsoft.com/office/powerpoint/2010/main" val="29952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457200" indent="-457200">
              <a:buAutoNum type="arabicPeriod"/>
            </a:pPr>
            <a:r>
              <a:rPr lang="en-US" dirty="0" smtClean="0"/>
              <a:t>Who, aside from Odysseus himself, comes closest to stringing the bow?</a:t>
            </a:r>
          </a:p>
          <a:p>
            <a:pPr marL="457200" indent="-457200">
              <a:buAutoNum type="alphaLcPeriod"/>
            </a:pPr>
            <a:r>
              <a:rPr lang="en-US" dirty="0" err="1" smtClean="0"/>
              <a:t>Antinoos</a:t>
            </a:r>
            <a:endParaRPr lang="en-US" dirty="0" smtClean="0"/>
          </a:p>
          <a:p>
            <a:pPr marL="457200" indent="-457200">
              <a:buAutoNum type="alphaLcPeriod"/>
            </a:pPr>
            <a:r>
              <a:rPr lang="en-US" dirty="0" smtClean="0"/>
              <a:t>Telemachus</a:t>
            </a:r>
          </a:p>
          <a:p>
            <a:pPr marL="457200" indent="-457200">
              <a:buAutoNum type="alphaLcPeriod"/>
            </a:pPr>
            <a:r>
              <a:rPr lang="en-US" dirty="0" err="1" smtClean="0"/>
              <a:t>Eurymakhos</a:t>
            </a:r>
            <a:endParaRPr lang="en-US" dirty="0" smtClean="0"/>
          </a:p>
          <a:p>
            <a:pPr marL="457200" indent="-457200">
              <a:buAutoNum type="alphaLcPeriod"/>
            </a:pPr>
            <a:r>
              <a:rPr lang="en-US" dirty="0" err="1" smtClean="0"/>
              <a:t>Eurykleia</a:t>
            </a:r>
            <a:endParaRPr lang="en-US" dirty="0"/>
          </a:p>
        </p:txBody>
      </p:sp>
    </p:spTree>
    <p:extLst>
      <p:ext uri="{BB962C8B-B14F-4D97-AF65-F5344CB8AC3E}">
        <p14:creationId xmlns:p14="http://schemas.microsoft.com/office/powerpoint/2010/main" val="1029521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Jan Styka" title="Penelope Recognizes Odysseus"/>
          <p:cNvSpPr>
            <a:spLocks noGrp="1"/>
          </p:cNvSpPr>
          <p:nvPr>
            <p:ph type="title"/>
          </p:nvPr>
        </p:nvSpPr>
        <p:spPr/>
        <p:txBody>
          <a:bodyPr>
            <a:normAutofit fontScale="90000"/>
          </a:bodyPr>
          <a:lstStyle/>
          <a:p>
            <a:r>
              <a:rPr lang="en-US" dirty="0" smtClean="0"/>
              <a:t>Penelope Sees Odysseus</a:t>
            </a:r>
            <a:endParaRPr lang="en-US" dirty="0"/>
          </a:p>
        </p:txBody>
      </p:sp>
      <p:sp>
        <p:nvSpPr>
          <p:cNvPr id="3" name="Content Placeholder 2"/>
          <p:cNvSpPr>
            <a:spLocks noGrp="1"/>
          </p:cNvSpPr>
          <p:nvPr>
            <p:ph idx="1"/>
          </p:nvPr>
        </p:nvSpPr>
        <p:spPr>
          <a:xfrm>
            <a:off x="762000" y="685800"/>
            <a:ext cx="7543800" cy="1676400"/>
          </a:xfrm>
        </p:spPr>
        <p:txBody>
          <a:bodyPr>
            <a:normAutofit fontScale="85000" lnSpcReduction="20000"/>
          </a:bodyPr>
          <a:lstStyle/>
          <a:p>
            <a:pPr marL="0" indent="0">
              <a:buNone/>
            </a:pPr>
            <a:r>
              <a:rPr lang="en-US" dirty="0"/>
              <a:t>And she, for a long time, sat deathly still</a:t>
            </a:r>
          </a:p>
          <a:p>
            <a:pPr marL="0" indent="0">
              <a:buNone/>
            </a:pPr>
            <a:r>
              <a:rPr lang="en-US" dirty="0"/>
              <a:t>In wonderment – for sometimes as she gazed</a:t>
            </a:r>
          </a:p>
          <a:p>
            <a:pPr marL="0" indent="0">
              <a:buNone/>
            </a:pPr>
            <a:r>
              <a:rPr lang="en-US" dirty="0"/>
              <a:t>She found him – yes, clearly – like her husband,</a:t>
            </a:r>
          </a:p>
          <a:p>
            <a:pPr marL="0" indent="0">
              <a:buNone/>
            </a:pPr>
            <a:r>
              <a:rPr lang="en-US" dirty="0"/>
              <a:t>But sometimes blood and rags were all she saw.</a:t>
            </a:r>
          </a:p>
          <a:p>
            <a:pPr marL="0" indent="0">
              <a:buNone/>
            </a:pPr>
            <a:r>
              <a:rPr lang="en-US" dirty="0"/>
              <a:t>23. 104-107</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2057400"/>
            <a:ext cx="2056372"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3420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Odysseus’ Trick</a:t>
            </a:r>
            <a:endParaRPr lang="en-US" dirty="0"/>
          </a:p>
        </p:txBody>
      </p:sp>
      <p:sp>
        <p:nvSpPr>
          <p:cNvPr id="3" name="Content Placeholder 2"/>
          <p:cNvSpPr>
            <a:spLocks noGrp="1"/>
          </p:cNvSpPr>
          <p:nvPr>
            <p:ph idx="1"/>
          </p:nvPr>
        </p:nvSpPr>
        <p:spPr>
          <a:xfrm>
            <a:off x="762000" y="685800"/>
            <a:ext cx="7543800" cy="2209800"/>
          </a:xfrm>
        </p:spPr>
        <p:txBody>
          <a:bodyPr>
            <a:normAutofit fontScale="70000" lnSpcReduction="20000"/>
          </a:bodyPr>
          <a:lstStyle/>
          <a:p>
            <a:pPr marL="0" indent="0">
              <a:buNone/>
            </a:pPr>
            <a:r>
              <a:rPr lang="en-US" dirty="0"/>
              <a:t>Here is our best maneuver, as I see it:</a:t>
            </a:r>
          </a:p>
          <a:p>
            <a:pPr marL="0" indent="0">
              <a:buNone/>
            </a:pPr>
            <a:r>
              <a:rPr lang="en-US" dirty="0"/>
              <a:t>Bathe, you three, and put fresh clothing on,</a:t>
            </a:r>
          </a:p>
          <a:p>
            <a:pPr marL="0" indent="0">
              <a:buNone/>
            </a:pPr>
            <a:r>
              <a:rPr lang="en-US" dirty="0"/>
              <a:t>Order the women to adorn themselves,</a:t>
            </a:r>
          </a:p>
          <a:p>
            <a:pPr marL="0" indent="0">
              <a:buNone/>
            </a:pPr>
            <a:r>
              <a:rPr lang="en-US" dirty="0"/>
              <a:t>And let our admirable harper choose a tune</a:t>
            </a:r>
          </a:p>
          <a:p>
            <a:pPr marL="0" indent="0">
              <a:buNone/>
            </a:pPr>
            <a:r>
              <a:rPr lang="en-US" dirty="0"/>
              <a:t>For dancing, some lighthearted air, and strum it.</a:t>
            </a:r>
          </a:p>
          <a:p>
            <a:pPr marL="0" indent="0">
              <a:buNone/>
            </a:pPr>
            <a:r>
              <a:rPr lang="en-US" dirty="0"/>
              <a:t>Anyone going by, or any neighbor, </a:t>
            </a:r>
          </a:p>
          <a:p>
            <a:pPr marL="0" indent="0">
              <a:buNone/>
            </a:pPr>
            <a:r>
              <a:rPr lang="en-US" dirty="0"/>
              <a:t>Will think it is a wedding feast he hears</a:t>
            </a:r>
            <a:r>
              <a:rPr lang="en-US" dirty="0" smtClean="0"/>
              <a:t>.</a:t>
            </a:r>
          </a:p>
          <a:p>
            <a:pPr marL="0" indent="0">
              <a:buNone/>
            </a:pPr>
            <a:r>
              <a:rPr lang="en-US" dirty="0" smtClean="0"/>
              <a:t>23.149-55</a:t>
            </a:r>
            <a:endParaRPr lang="en-US" dirty="0"/>
          </a:p>
        </p:txBody>
      </p:sp>
      <p:pic>
        <p:nvPicPr>
          <p:cNvPr id="11266" name="Picture 2" descr="A half-chorus of dancing youths, on an Attic vase for mixing wine, c. 500–480 BC, probably illustrating a lost play of Aeschylus, the Youths" title="vase painting of youths danc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90800"/>
            <a:ext cx="407030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6578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Penelope’s Test</a:t>
            </a:r>
            <a:endParaRPr lang="en-US" dirty="0"/>
          </a:p>
        </p:txBody>
      </p:sp>
      <p:sp>
        <p:nvSpPr>
          <p:cNvPr id="3" name="Content Placeholder 2"/>
          <p:cNvSpPr>
            <a:spLocks noGrp="1"/>
          </p:cNvSpPr>
          <p:nvPr>
            <p:ph idx="1"/>
          </p:nvPr>
        </p:nvSpPr>
        <p:spPr>
          <a:xfrm>
            <a:off x="762000" y="685800"/>
            <a:ext cx="7543800" cy="2971800"/>
          </a:xfrm>
        </p:spPr>
        <p:txBody>
          <a:bodyPr>
            <a:normAutofit fontScale="85000" lnSpcReduction="20000"/>
          </a:bodyPr>
          <a:lstStyle/>
          <a:p>
            <a:pPr marL="0" indent="0">
              <a:buNone/>
            </a:pPr>
            <a:r>
              <a:rPr lang="en-US" dirty="0"/>
              <a:t>“Make up his bed for him, </a:t>
            </a:r>
            <a:r>
              <a:rPr lang="en-US" dirty="0" err="1"/>
              <a:t>Eurykleia</a:t>
            </a:r>
            <a:r>
              <a:rPr lang="en-US" dirty="0"/>
              <a:t>,</a:t>
            </a:r>
          </a:p>
          <a:p>
            <a:pPr marL="0" indent="0">
              <a:buNone/>
            </a:pPr>
            <a:r>
              <a:rPr lang="en-US" dirty="0"/>
              <a:t>Place it outside the bedchamber my lord</a:t>
            </a:r>
          </a:p>
          <a:p>
            <a:pPr marL="0" indent="0">
              <a:buNone/>
            </a:pPr>
            <a:r>
              <a:rPr lang="en-US" dirty="0"/>
              <a:t>Built with his own hands. Pile the big bed</a:t>
            </a:r>
          </a:p>
          <a:p>
            <a:pPr marL="0" indent="0">
              <a:buNone/>
            </a:pPr>
            <a:r>
              <a:rPr lang="en-US" dirty="0"/>
              <a:t>With fleeces, rugs, and sheets of purest linen.”</a:t>
            </a:r>
          </a:p>
          <a:p>
            <a:pPr marL="0" indent="0">
              <a:buNone/>
            </a:pPr>
            <a:r>
              <a:rPr lang="en-US" dirty="0"/>
              <a:t>With this she tried him to the breaking point,</a:t>
            </a:r>
          </a:p>
          <a:p>
            <a:pPr marL="0" indent="0">
              <a:buNone/>
            </a:pPr>
            <a:r>
              <a:rPr lang="en-US" dirty="0"/>
              <a:t>And he turned on her in a flash raging:</a:t>
            </a:r>
          </a:p>
          <a:p>
            <a:pPr marL="0" indent="0">
              <a:buNone/>
            </a:pPr>
            <a:r>
              <a:rPr lang="en-US" dirty="0"/>
              <a:t>“Woman, by heaven you’ve stung me now!</a:t>
            </a:r>
          </a:p>
          <a:p>
            <a:pPr marL="0" indent="0">
              <a:buNone/>
            </a:pPr>
            <a:r>
              <a:rPr lang="en-US" dirty="0"/>
              <a:t>Who dared to move my bed</a:t>
            </a:r>
            <a:r>
              <a:rPr lang="en-US" dirty="0" smtClean="0"/>
              <a:t>?...</a:t>
            </a:r>
          </a:p>
          <a:p>
            <a:pPr marL="0" indent="0">
              <a:buNone/>
            </a:pPr>
            <a:r>
              <a:rPr lang="en-US" dirty="0" smtClean="0"/>
              <a:t>23.202-10</a:t>
            </a:r>
            <a:endParaRPr lang="en-US" dirty="0"/>
          </a:p>
        </p:txBody>
      </p:sp>
      <p:pic>
        <p:nvPicPr>
          <p:cNvPr id="12290" name="Picture 2" descr="Painting by David Ligare (1980). Collection of the Artist." title="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743200"/>
            <a:ext cx="3277721"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6932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Odysseus and Penelope Share Stories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 royal pair mingled in love again</a:t>
            </a:r>
          </a:p>
          <a:p>
            <a:pPr marL="0" indent="0">
              <a:buNone/>
            </a:pPr>
            <a:r>
              <a:rPr lang="en-US" dirty="0"/>
              <a:t>And afterward lay </a:t>
            </a:r>
            <a:r>
              <a:rPr lang="en-US" dirty="0" err="1"/>
              <a:t>revelling</a:t>
            </a:r>
            <a:r>
              <a:rPr lang="en-US" dirty="0"/>
              <a:t> in stories:</a:t>
            </a:r>
          </a:p>
          <a:p>
            <a:pPr marL="0" indent="0">
              <a:buNone/>
            </a:pPr>
            <a:r>
              <a:rPr lang="en-US" dirty="0"/>
              <a:t>Hers of the siege her beauty stood at home</a:t>
            </a:r>
          </a:p>
          <a:p>
            <a:pPr marL="0" indent="0">
              <a:buNone/>
            </a:pPr>
            <a:r>
              <a:rPr lang="en-US" dirty="0"/>
              <a:t>From arrogant suitors, crowding on her sight,</a:t>
            </a:r>
          </a:p>
          <a:p>
            <a:pPr marL="0" indent="0">
              <a:buNone/>
            </a:pPr>
            <a:r>
              <a:rPr lang="en-US" dirty="0"/>
              <a:t>And how they fed their courtship on his cattle,</a:t>
            </a:r>
          </a:p>
          <a:p>
            <a:pPr marL="0" indent="0">
              <a:buNone/>
            </a:pPr>
            <a:r>
              <a:rPr lang="en-US" dirty="0"/>
              <a:t>Oxen and fat sheep, and drank up rivers</a:t>
            </a:r>
          </a:p>
          <a:p>
            <a:pPr marL="0" indent="0">
              <a:buNone/>
            </a:pPr>
            <a:r>
              <a:rPr lang="en-US" dirty="0"/>
              <a:t>Of wine out of the vats. Odysseus told</a:t>
            </a:r>
          </a:p>
          <a:p>
            <a:pPr marL="0" indent="0">
              <a:buNone/>
            </a:pPr>
            <a:r>
              <a:rPr lang="en-US" dirty="0"/>
              <a:t>Of what hard blows he had dealt out to others</a:t>
            </a:r>
          </a:p>
          <a:p>
            <a:pPr marL="0" indent="0">
              <a:buNone/>
            </a:pPr>
            <a:r>
              <a:rPr lang="en-US" dirty="0"/>
              <a:t>And of what blows he had taken – all that story,</a:t>
            </a:r>
          </a:p>
          <a:p>
            <a:pPr marL="0" indent="0">
              <a:buNone/>
            </a:pPr>
            <a:r>
              <a:rPr lang="en-US" dirty="0"/>
              <a:t>She could not close her eyes till all was told</a:t>
            </a:r>
            <a:r>
              <a:rPr lang="en-US" dirty="0" smtClean="0"/>
              <a:t>…</a:t>
            </a:r>
          </a:p>
          <a:p>
            <a:pPr marL="0" indent="0">
              <a:buNone/>
            </a:pPr>
            <a:r>
              <a:rPr lang="en-US" dirty="0" smtClean="0"/>
              <a:t>23.337-46</a:t>
            </a:r>
            <a:endParaRPr lang="en-US" dirty="0"/>
          </a:p>
        </p:txBody>
      </p:sp>
      <p:pic>
        <p:nvPicPr>
          <p:cNvPr id="13314" name="Picture 2" descr="Illustrations from a 1963 Swedish edition of the Odyssey." title="Odysseus and Penelo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1752600"/>
            <a:ext cx="1983036"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535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Funeral of </a:t>
            </a:r>
            <a:r>
              <a:rPr lang="en-US" dirty="0" err="1" smtClean="0"/>
              <a:t>Akhilleus</a:t>
            </a:r>
            <a:endParaRPr lang="en-US" dirty="0"/>
          </a:p>
        </p:txBody>
      </p:sp>
      <p:sp>
        <p:nvSpPr>
          <p:cNvPr id="3" name="Content Placeholder 2"/>
          <p:cNvSpPr>
            <a:spLocks noGrp="1"/>
          </p:cNvSpPr>
          <p:nvPr>
            <p:ph idx="1"/>
          </p:nvPr>
        </p:nvSpPr>
        <p:spPr>
          <a:xfrm>
            <a:off x="762000" y="685800"/>
            <a:ext cx="7543800" cy="3733800"/>
          </a:xfrm>
        </p:spPr>
        <p:txBody>
          <a:bodyPr>
            <a:normAutofit fontScale="62500" lnSpcReduction="20000"/>
          </a:bodyPr>
          <a:lstStyle/>
          <a:p>
            <a:pPr marL="0" indent="0">
              <a:buNone/>
            </a:pPr>
            <a:r>
              <a:rPr lang="en-US" dirty="0"/>
              <a:t>Like a forest fire the flame roared on,  and burned</a:t>
            </a:r>
          </a:p>
          <a:p>
            <a:pPr marL="0" indent="0">
              <a:buNone/>
            </a:pPr>
            <a:r>
              <a:rPr lang="en-US" dirty="0"/>
              <a:t>Your flesh away. Next day at dawn, </a:t>
            </a:r>
            <a:r>
              <a:rPr lang="en-US" dirty="0" err="1"/>
              <a:t>Akhilleus</a:t>
            </a:r>
            <a:r>
              <a:rPr lang="en-US" dirty="0"/>
              <a:t>,</a:t>
            </a:r>
          </a:p>
          <a:p>
            <a:pPr marL="0" indent="0">
              <a:buNone/>
            </a:pPr>
            <a:r>
              <a:rPr lang="en-US" dirty="0"/>
              <a:t>We picked your pale bones from the char to keep</a:t>
            </a:r>
          </a:p>
          <a:p>
            <a:pPr marL="0" indent="0">
              <a:buNone/>
            </a:pPr>
            <a:r>
              <a:rPr lang="en-US" dirty="0"/>
              <a:t>In wine and oil. A golden amphora</a:t>
            </a:r>
          </a:p>
          <a:p>
            <a:pPr marL="0" indent="0">
              <a:buNone/>
            </a:pPr>
            <a:r>
              <a:rPr lang="en-US" dirty="0"/>
              <a:t>Your mother gave for this – Hephaistos’ work,</a:t>
            </a:r>
          </a:p>
          <a:p>
            <a:pPr marL="0" indent="0">
              <a:buNone/>
            </a:pPr>
            <a:r>
              <a:rPr lang="en-US" dirty="0"/>
              <a:t>A gift from </a:t>
            </a:r>
            <a:r>
              <a:rPr lang="en-US" dirty="0" err="1"/>
              <a:t>Dionysos</a:t>
            </a:r>
            <a:r>
              <a:rPr lang="en-US" dirty="0"/>
              <a:t>. In that vase,</a:t>
            </a:r>
          </a:p>
          <a:p>
            <a:pPr marL="0" indent="0">
              <a:buNone/>
            </a:pPr>
            <a:r>
              <a:rPr lang="en-US" dirty="0" err="1"/>
              <a:t>Akhilleus</a:t>
            </a:r>
            <a:r>
              <a:rPr lang="en-US" dirty="0"/>
              <a:t>, hero, lie your pale bones mixed</a:t>
            </a:r>
          </a:p>
          <a:p>
            <a:pPr marL="0" indent="0">
              <a:buNone/>
            </a:pPr>
            <a:r>
              <a:rPr lang="en-US" dirty="0"/>
              <a:t>With mild </a:t>
            </a:r>
            <a:r>
              <a:rPr lang="en-US" dirty="0" err="1"/>
              <a:t>Patroklos</a:t>
            </a:r>
            <a:r>
              <a:rPr lang="en-US" dirty="0"/>
              <a:t>’ bones, who died before you,</a:t>
            </a:r>
          </a:p>
          <a:p>
            <a:pPr marL="0" indent="0">
              <a:buNone/>
            </a:pPr>
            <a:r>
              <a:rPr lang="en-US" dirty="0"/>
              <a:t>And nearby lie the bones of </a:t>
            </a:r>
            <a:r>
              <a:rPr lang="en-US" dirty="0" err="1"/>
              <a:t>Antilokhos</a:t>
            </a:r>
            <a:r>
              <a:rPr lang="en-US" dirty="0"/>
              <a:t>,</a:t>
            </a:r>
          </a:p>
          <a:p>
            <a:pPr marL="0" indent="0">
              <a:buNone/>
            </a:pPr>
            <a:r>
              <a:rPr lang="en-US" dirty="0"/>
              <a:t>The one you cared for most of all companions</a:t>
            </a:r>
          </a:p>
          <a:p>
            <a:pPr marL="0" indent="0">
              <a:buNone/>
            </a:pPr>
            <a:r>
              <a:rPr lang="en-US" dirty="0"/>
              <a:t>After </a:t>
            </a:r>
            <a:r>
              <a:rPr lang="en-US" dirty="0" err="1"/>
              <a:t>Patroklos</a:t>
            </a:r>
            <a:r>
              <a:rPr lang="en-US" dirty="0"/>
              <a:t>. We of the Old Army,</a:t>
            </a:r>
          </a:p>
          <a:p>
            <a:pPr marL="0" indent="0">
              <a:buNone/>
            </a:pPr>
            <a:r>
              <a:rPr lang="en-US" dirty="0"/>
              <a:t>We who were spearmen, heaped a tomb for these</a:t>
            </a:r>
          </a:p>
          <a:p>
            <a:pPr marL="0" indent="0">
              <a:buNone/>
            </a:pPr>
            <a:r>
              <a:rPr lang="en-US" dirty="0"/>
              <a:t>Upon a foreland over </a:t>
            </a:r>
            <a:r>
              <a:rPr lang="en-US" dirty="0" err="1"/>
              <a:t>Helle’s</a:t>
            </a:r>
            <a:r>
              <a:rPr lang="en-US" dirty="0"/>
              <a:t> waters,</a:t>
            </a:r>
          </a:p>
          <a:p>
            <a:pPr marL="0" indent="0">
              <a:buNone/>
            </a:pPr>
            <a:r>
              <a:rPr lang="en-US" dirty="0"/>
              <a:t>To be a mark against the sky for voyagers</a:t>
            </a:r>
          </a:p>
          <a:p>
            <a:pPr marL="0" indent="0">
              <a:buNone/>
            </a:pPr>
            <a:r>
              <a:rPr lang="en-US" dirty="0"/>
              <a:t>In this generation and those to come</a:t>
            </a:r>
            <a:r>
              <a:rPr lang="en-US" dirty="0" smtClean="0"/>
              <a:t>…</a:t>
            </a:r>
          </a:p>
          <a:p>
            <a:pPr marL="0" indent="0">
              <a:buNone/>
            </a:pPr>
            <a:r>
              <a:rPr lang="en-US" dirty="0" smtClean="0"/>
              <a:t>24.81-95</a:t>
            </a:r>
            <a:endParaRPr lang="en-US" dirty="0"/>
          </a:p>
        </p:txBody>
      </p:sp>
      <p:pic>
        <p:nvPicPr>
          <p:cNvPr id="14338" name="Picture 2" descr="Corinthian Black-figure Hydria, 560-550 BC." title="the funeral of Achil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942897"/>
            <a:ext cx="3314700" cy="2055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618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848600" cy="1600200"/>
          </a:xfrm>
        </p:spPr>
        <p:txBody>
          <a:bodyPr>
            <a:normAutofit fontScale="90000"/>
          </a:bodyPr>
          <a:lstStyle/>
          <a:p>
            <a:r>
              <a:rPr lang="en-US" dirty="0" smtClean="0"/>
              <a:t>Agamemnon compares wives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But Agamemnon’s</a:t>
            </a:r>
          </a:p>
          <a:p>
            <a:pPr marL="0" indent="0">
              <a:buNone/>
            </a:pPr>
            <a:r>
              <a:rPr lang="en-US" dirty="0"/>
              <a:t>Tall shade when he heard this cried aloud:</a:t>
            </a:r>
          </a:p>
          <a:p>
            <a:pPr marL="0" indent="0">
              <a:buNone/>
            </a:pPr>
            <a:r>
              <a:rPr lang="en-US" dirty="0"/>
              <a:t>“O fortunate Odysseus, master mariner</a:t>
            </a:r>
          </a:p>
          <a:p>
            <a:pPr marL="0" indent="0">
              <a:buNone/>
            </a:pPr>
            <a:r>
              <a:rPr lang="en-US" dirty="0"/>
              <a:t>And soldier, blessed son of old Laertes!</a:t>
            </a:r>
          </a:p>
          <a:p>
            <a:pPr marL="0" indent="0">
              <a:buNone/>
            </a:pPr>
            <a:r>
              <a:rPr lang="en-US" dirty="0"/>
              <a:t>The girl you brought home made a valiant wife!</a:t>
            </a:r>
          </a:p>
          <a:p>
            <a:pPr marL="0" indent="0">
              <a:buNone/>
            </a:pPr>
            <a:r>
              <a:rPr lang="en-US" dirty="0"/>
              <a:t>True to her husband’s honor and her own,</a:t>
            </a:r>
          </a:p>
          <a:p>
            <a:pPr marL="0" indent="0">
              <a:buNone/>
            </a:pPr>
            <a:r>
              <a:rPr lang="en-US" dirty="0"/>
              <a:t>Penelope, </a:t>
            </a:r>
            <a:r>
              <a:rPr lang="en-US" dirty="0" err="1"/>
              <a:t>Ikarios</a:t>
            </a:r>
            <a:r>
              <a:rPr lang="en-US" dirty="0"/>
              <a:t>’ faithful daughter!</a:t>
            </a:r>
          </a:p>
          <a:p>
            <a:pPr marL="0" indent="0">
              <a:buNone/>
            </a:pPr>
            <a:r>
              <a:rPr lang="en-US" dirty="0"/>
              <a:t>The very gods themselves will sing her story</a:t>
            </a:r>
          </a:p>
          <a:p>
            <a:pPr marL="0" indent="0">
              <a:buNone/>
            </a:pPr>
            <a:r>
              <a:rPr lang="en-US" dirty="0"/>
              <a:t>For men on earth – mistress of her own heart,</a:t>
            </a:r>
          </a:p>
          <a:p>
            <a:pPr marL="0" indent="0">
              <a:buNone/>
            </a:pPr>
            <a:r>
              <a:rPr lang="en-US" dirty="0"/>
              <a:t>Penelope!</a:t>
            </a:r>
          </a:p>
          <a:p>
            <a:pPr marL="0" indent="0">
              <a:buNone/>
            </a:pPr>
            <a:r>
              <a:rPr lang="en-US" dirty="0" err="1"/>
              <a:t>Tyndareus</a:t>
            </a:r>
            <a:r>
              <a:rPr lang="en-US" dirty="0"/>
              <a:t>’ daughter waited, too – how differently!</a:t>
            </a:r>
          </a:p>
          <a:p>
            <a:pPr marL="0" indent="0">
              <a:buNone/>
            </a:pPr>
            <a:r>
              <a:rPr lang="en-US" dirty="0" err="1"/>
              <a:t>Klytaimnestra</a:t>
            </a:r>
            <a:r>
              <a:rPr lang="en-US" dirty="0"/>
              <a:t>, the adulteress,</a:t>
            </a:r>
          </a:p>
          <a:p>
            <a:pPr marL="0" indent="0">
              <a:buNone/>
            </a:pPr>
            <a:r>
              <a:rPr lang="en-US" dirty="0"/>
              <a:t>Waited to stab her lord and king. That song</a:t>
            </a:r>
          </a:p>
          <a:p>
            <a:pPr marL="0" indent="0">
              <a:buNone/>
            </a:pPr>
            <a:r>
              <a:rPr lang="en-US" dirty="0"/>
              <a:t>Will be forever hateful. A bad name </a:t>
            </a:r>
          </a:p>
          <a:p>
            <a:pPr marL="0" indent="0">
              <a:buNone/>
            </a:pPr>
            <a:r>
              <a:rPr lang="en-US" dirty="0"/>
              <a:t>She gave to womankind, even the best</a:t>
            </a:r>
            <a:r>
              <a:rPr lang="en-US" dirty="0" smtClean="0"/>
              <a:t>.”</a:t>
            </a:r>
          </a:p>
          <a:p>
            <a:pPr marL="0" indent="0">
              <a:buNone/>
            </a:pPr>
            <a:r>
              <a:rPr lang="en-US" dirty="0" smtClean="0"/>
              <a:t>24.213-28</a:t>
            </a:r>
            <a:endParaRPr lang="en-US" dirty="0"/>
          </a:p>
        </p:txBody>
      </p:sp>
      <p:pic>
        <p:nvPicPr>
          <p:cNvPr id="15362" name="Picture 2" descr="Pierre-Narcisse Guerin" title="Clytemnestra and Agamem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0"/>
            <a:ext cx="3207948"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8386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lie</a:t>
            </a:r>
            <a:endParaRPr lang="en-US" dirty="0"/>
          </a:p>
        </p:txBody>
      </p:sp>
      <p:sp>
        <p:nvSpPr>
          <p:cNvPr id="3" name="Content Placeholder 2"/>
          <p:cNvSpPr>
            <a:spLocks noGrp="1"/>
          </p:cNvSpPr>
          <p:nvPr>
            <p:ph idx="1"/>
          </p:nvPr>
        </p:nvSpPr>
        <p:spPr>
          <a:xfrm>
            <a:off x="762000" y="685800"/>
            <a:ext cx="7543800" cy="2667000"/>
          </a:xfrm>
        </p:spPr>
        <p:txBody>
          <a:bodyPr>
            <a:normAutofit fontScale="62500" lnSpcReduction="20000"/>
          </a:bodyPr>
          <a:lstStyle/>
          <a:p>
            <a:pPr marL="0" indent="0">
              <a:buNone/>
            </a:pPr>
            <a:r>
              <a:rPr lang="en-US" dirty="0"/>
              <a:t>Again Odysseus had a fable ready.</a:t>
            </a:r>
          </a:p>
          <a:p>
            <a:pPr marL="0" indent="0">
              <a:buNone/>
            </a:pPr>
            <a:r>
              <a:rPr lang="en-US" dirty="0"/>
              <a:t>“Yes,” he said, “I can tell you all those things.</a:t>
            </a:r>
          </a:p>
          <a:p>
            <a:pPr marL="0" indent="0">
              <a:buNone/>
            </a:pPr>
            <a:r>
              <a:rPr lang="en-US" dirty="0"/>
              <a:t>I come from Rover’s Passage where my home is,</a:t>
            </a:r>
          </a:p>
          <a:p>
            <a:pPr marL="0" indent="0">
              <a:buNone/>
            </a:pPr>
            <a:r>
              <a:rPr lang="en-US" dirty="0"/>
              <a:t>And I’m King </a:t>
            </a:r>
            <a:r>
              <a:rPr lang="en-US" dirty="0" err="1"/>
              <a:t>Allwoes</a:t>
            </a:r>
            <a:r>
              <a:rPr lang="en-US" dirty="0"/>
              <a:t>’ only son. My name</a:t>
            </a:r>
          </a:p>
          <a:p>
            <a:pPr marL="0" indent="0">
              <a:buNone/>
            </a:pPr>
            <a:r>
              <a:rPr lang="en-US" dirty="0"/>
              <a:t>Is </a:t>
            </a:r>
            <a:r>
              <a:rPr lang="en-US" dirty="0" err="1"/>
              <a:t>Quarrelman</a:t>
            </a:r>
            <a:r>
              <a:rPr lang="en-US" dirty="0"/>
              <a:t>. Heaven’s power in the </a:t>
            </a:r>
            <a:r>
              <a:rPr lang="en-US" dirty="0" err="1"/>
              <a:t>westwind</a:t>
            </a:r>
            <a:endParaRPr lang="en-US" dirty="0"/>
          </a:p>
          <a:p>
            <a:pPr marL="0" indent="0">
              <a:buNone/>
            </a:pPr>
            <a:r>
              <a:rPr lang="en-US" dirty="0"/>
              <a:t>Drove me this way from </a:t>
            </a:r>
            <a:r>
              <a:rPr lang="en-US" dirty="0" err="1"/>
              <a:t>Sikania</a:t>
            </a:r>
            <a:r>
              <a:rPr lang="en-US" dirty="0"/>
              <a:t>,</a:t>
            </a:r>
          </a:p>
          <a:p>
            <a:pPr marL="0" indent="0">
              <a:buNone/>
            </a:pPr>
            <a:r>
              <a:rPr lang="en-US" dirty="0"/>
              <a:t>Off my course. My ship lies in a barren </a:t>
            </a:r>
          </a:p>
          <a:p>
            <a:pPr marL="0" indent="0">
              <a:buNone/>
            </a:pPr>
            <a:r>
              <a:rPr lang="en-US" dirty="0"/>
              <a:t>Cove beyond the town there. As for Odysseus,</a:t>
            </a:r>
          </a:p>
          <a:p>
            <a:pPr marL="0" indent="0">
              <a:buNone/>
            </a:pPr>
            <a:r>
              <a:rPr lang="en-US" dirty="0"/>
              <a:t>Now is the fifth year since he put to sea</a:t>
            </a:r>
          </a:p>
          <a:p>
            <a:pPr marL="0" indent="0">
              <a:buNone/>
            </a:pPr>
            <a:r>
              <a:rPr lang="en-US" dirty="0"/>
              <a:t>And left my homeland – bound for death, you say </a:t>
            </a:r>
            <a:r>
              <a:rPr lang="en-US" dirty="0" smtClean="0"/>
              <a:t>....</a:t>
            </a:r>
          </a:p>
          <a:p>
            <a:pPr marL="0" indent="0">
              <a:buNone/>
            </a:pPr>
            <a:r>
              <a:rPr lang="en-US" dirty="0" smtClean="0"/>
              <a:t>24.332-42</a:t>
            </a:r>
            <a:endParaRPr lang="en-US" dirty="0"/>
          </a:p>
        </p:txBody>
      </p:sp>
      <p:pic>
        <p:nvPicPr>
          <p:cNvPr id="16386" name="Picture 2" descr="&#10;ORBIANA OLIVETO&#10; &#10;&#10;A suite of nineteen drawings by James McGarrell, made and printed in the monotype medium on the intaglio press of the Ligurian Study Center for the Arts and Humanities at Bogliasco Italy in March and April of 2003. They derive from close study of the olive orchards there and a recent rereading of Homer's Odyssey although they were not made from direct observation of the former, nor are they to be viewed as illustrations of the latter.&#10;&#10;The nineteen short prose poems written to accompany them are by the distinguished poet, Rosanna Warren. Her most recent volume of poetry, Departure, was published by W.W. Norton in 2003." title="Laertes' sup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048000"/>
            <a:ext cx="349758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717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test</a:t>
            </a:r>
            <a:endParaRPr lang="en-US" dirty="0"/>
          </a:p>
        </p:txBody>
      </p:sp>
      <p:sp>
        <p:nvSpPr>
          <p:cNvPr id="3" name="Content Placeholder 2"/>
          <p:cNvSpPr>
            <a:spLocks noGrp="1"/>
          </p:cNvSpPr>
          <p:nvPr>
            <p:ph idx="1"/>
          </p:nvPr>
        </p:nvSpPr>
        <p:spPr>
          <a:xfrm>
            <a:off x="762000" y="685800"/>
            <a:ext cx="7543800" cy="2743200"/>
          </a:xfrm>
        </p:spPr>
        <p:txBody>
          <a:bodyPr>
            <a:normAutofit fontScale="55000" lnSpcReduction="20000"/>
          </a:bodyPr>
          <a:lstStyle/>
          <a:p>
            <a:pPr marL="0" indent="0">
              <a:buNone/>
            </a:pPr>
            <a:r>
              <a:rPr lang="en-US" dirty="0"/>
              <a:t>Again – more proof – let’s say the trees you gave me</a:t>
            </a:r>
          </a:p>
          <a:p>
            <a:pPr marL="0" indent="0">
              <a:buNone/>
            </a:pPr>
            <a:r>
              <a:rPr lang="en-US" dirty="0"/>
              <a:t>On this </a:t>
            </a:r>
            <a:r>
              <a:rPr lang="en-US" dirty="0" err="1"/>
              <a:t>revetted</a:t>
            </a:r>
            <a:r>
              <a:rPr lang="en-US" dirty="0"/>
              <a:t> plot of orchard once.</a:t>
            </a:r>
          </a:p>
          <a:p>
            <a:pPr marL="0" indent="0">
              <a:buNone/>
            </a:pPr>
            <a:r>
              <a:rPr lang="en-US" dirty="0"/>
              <a:t>I was a small boy at your heels, wheedling</a:t>
            </a:r>
          </a:p>
          <a:p>
            <a:pPr marL="0" indent="0">
              <a:buNone/>
            </a:pPr>
            <a:r>
              <a:rPr lang="en-US" dirty="0"/>
              <a:t>Amid the young trees, while you named each one.</a:t>
            </a:r>
          </a:p>
          <a:p>
            <a:pPr marL="0" indent="0">
              <a:buNone/>
            </a:pPr>
            <a:r>
              <a:rPr lang="en-US" dirty="0"/>
              <a:t>You gave me thirteen pear, ten apple trees,</a:t>
            </a:r>
          </a:p>
          <a:p>
            <a:pPr marL="0" indent="0">
              <a:buNone/>
            </a:pPr>
            <a:r>
              <a:rPr lang="en-US" dirty="0"/>
              <a:t>And forty fig trees. Fifty rows of vines</a:t>
            </a:r>
          </a:p>
          <a:p>
            <a:pPr marL="0" indent="0">
              <a:buNone/>
            </a:pPr>
            <a:r>
              <a:rPr lang="en-US" dirty="0"/>
              <a:t>Were promised too, each one to bear in turn.</a:t>
            </a:r>
          </a:p>
          <a:p>
            <a:pPr marL="0" indent="0">
              <a:buNone/>
            </a:pPr>
            <a:r>
              <a:rPr lang="en-US" dirty="0"/>
              <a:t>Bunches of every hue would hang there ripening,</a:t>
            </a:r>
          </a:p>
          <a:p>
            <a:pPr marL="0" indent="0">
              <a:buNone/>
            </a:pPr>
            <a:r>
              <a:rPr lang="en-US" dirty="0"/>
              <a:t>Weighed down by the god of summer days.”</a:t>
            </a:r>
          </a:p>
          <a:p>
            <a:pPr marL="0" indent="0">
              <a:buNone/>
            </a:pPr>
            <a:r>
              <a:rPr lang="en-US" dirty="0"/>
              <a:t>The old man’s knees failed him, his heart grew faint,</a:t>
            </a:r>
          </a:p>
          <a:p>
            <a:pPr marL="0" indent="0">
              <a:buNone/>
            </a:pPr>
            <a:r>
              <a:rPr lang="en-US" dirty="0"/>
              <a:t>Recalling all that Odysseus calmly told</a:t>
            </a:r>
            <a:r>
              <a:rPr lang="en-US" dirty="0" smtClean="0"/>
              <a:t>….</a:t>
            </a:r>
          </a:p>
          <a:p>
            <a:pPr marL="0" indent="0">
              <a:buNone/>
            </a:pPr>
            <a:r>
              <a:rPr lang="en-US" dirty="0" smtClean="0"/>
              <a:t>24.371-81</a:t>
            </a:r>
            <a:endParaRPr lang="en-US" dirty="0"/>
          </a:p>
        </p:txBody>
      </p:sp>
      <p:pic>
        <p:nvPicPr>
          <p:cNvPr id="17410" name="Picture 2" descr="17th century etching. Theodor van Thulden (1606 - 1669) Fine Arts Museums of San Francisco" title="Odysseus makes himself known to Laert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199" y="2667000"/>
            <a:ext cx="3462021"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398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a:bodyPr>
          <a:lstStyle/>
          <a:p>
            <a:r>
              <a:rPr lang="en-US" dirty="0" smtClean="0"/>
              <a:t>Laertes’ Proudest Moment</a:t>
            </a:r>
            <a:endParaRPr lang="en-US" dirty="0"/>
          </a:p>
        </p:txBody>
      </p:sp>
      <p:sp>
        <p:nvSpPr>
          <p:cNvPr id="3" name="Content Placeholder 2"/>
          <p:cNvSpPr>
            <a:spLocks noGrp="1"/>
          </p:cNvSpPr>
          <p:nvPr>
            <p:ph idx="1"/>
          </p:nvPr>
        </p:nvSpPr>
        <p:spPr>
          <a:xfrm>
            <a:off x="762000" y="685800"/>
            <a:ext cx="7543800" cy="2209800"/>
          </a:xfrm>
        </p:spPr>
        <p:txBody>
          <a:bodyPr/>
          <a:lstStyle/>
          <a:p>
            <a:pPr marL="0" indent="0">
              <a:buNone/>
            </a:pPr>
            <a:r>
              <a:rPr lang="en-US" dirty="0"/>
              <a:t>“Ah, what a day for me, dear gods!</a:t>
            </a:r>
          </a:p>
          <a:p>
            <a:pPr marL="0" indent="0">
              <a:buNone/>
            </a:pPr>
            <a:r>
              <a:rPr lang="en-US" dirty="0"/>
              <a:t>To see my son and grandson vie in courage!”</a:t>
            </a:r>
          </a:p>
          <a:p>
            <a:pPr marL="0" indent="0">
              <a:buNone/>
            </a:pPr>
            <a:r>
              <a:rPr lang="en-US" dirty="0"/>
              <a:t>24. 571-572</a:t>
            </a:r>
          </a:p>
        </p:txBody>
      </p:sp>
      <p:pic>
        <p:nvPicPr>
          <p:cNvPr id="18434" name="Picture 2" descr="&#10;Terracotta plaque&#10;&#10;Melian, Terracotta c460-450 BCE&#10;&#10;7 7/8 x 10 15/16 in. (18.7x27.8 cm)&#10;&#10;Metropolitan Museum of Art, New York&#10;&#10;30.11.9, Fletcher Fund, 1930" title="Odysseus Returning to Pen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38400"/>
            <a:ext cx="476250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989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Stops It All</a:t>
            </a:r>
            <a:endParaRPr lang="en-US" dirty="0"/>
          </a:p>
        </p:txBody>
      </p:sp>
      <p:sp>
        <p:nvSpPr>
          <p:cNvPr id="3" name="Content Placeholder 2"/>
          <p:cNvSpPr>
            <a:spLocks noGrp="1"/>
          </p:cNvSpPr>
          <p:nvPr>
            <p:ph idx="1"/>
          </p:nvPr>
        </p:nvSpPr>
        <p:spPr>
          <a:xfrm>
            <a:off x="762000" y="685800"/>
            <a:ext cx="7543800" cy="2590800"/>
          </a:xfrm>
        </p:spPr>
        <p:txBody>
          <a:bodyPr/>
          <a:lstStyle/>
          <a:p>
            <a:pPr marL="0" indent="0">
              <a:buNone/>
            </a:pPr>
            <a:r>
              <a:rPr lang="en-US" dirty="0"/>
              <a:t>“Son of Laertes and the gods of old,</a:t>
            </a:r>
          </a:p>
          <a:p>
            <a:pPr marL="0" indent="0">
              <a:buNone/>
            </a:pPr>
            <a:r>
              <a:rPr lang="en-US" dirty="0"/>
              <a:t>Odysseus, master of land ways and sea ways,</a:t>
            </a:r>
          </a:p>
          <a:p>
            <a:pPr marL="0" indent="0">
              <a:buNone/>
            </a:pPr>
            <a:r>
              <a:rPr lang="en-US" dirty="0"/>
              <a:t>Command yourself. Call off this battle now,</a:t>
            </a:r>
          </a:p>
          <a:p>
            <a:pPr marL="0" indent="0">
              <a:buNone/>
            </a:pPr>
            <a:r>
              <a:rPr lang="en-US" dirty="0"/>
              <a:t>Or Zeus who views the wide world may be angry</a:t>
            </a:r>
            <a:r>
              <a:rPr lang="en-US" dirty="0" smtClean="0"/>
              <a:t>.”</a:t>
            </a:r>
          </a:p>
          <a:p>
            <a:pPr marL="0" indent="0">
              <a:buNone/>
            </a:pPr>
            <a:r>
              <a:rPr lang="en-US" dirty="0" smtClean="0"/>
              <a:t>24.606-610</a:t>
            </a:r>
            <a:endParaRPr lang="en-US" dirty="0"/>
          </a:p>
        </p:txBody>
      </p:sp>
      <p:pic>
        <p:nvPicPr>
          <p:cNvPr id="19458" name="Picture 2" descr="Gustave Moreau. Begun 1852 or 1853. Oil on canvas, 11 feet 5 inches x 12 feet 5 1/2 inches. Musée Gustave-Moreau, Paris." title="Athena and the Suito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2667000"/>
            <a:ext cx="289604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347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2. What does </a:t>
            </a:r>
            <a:r>
              <a:rPr lang="en-US" dirty="0" err="1" smtClean="0"/>
              <a:t>Eurykleia</a:t>
            </a:r>
            <a:r>
              <a:rPr lang="en-US" dirty="0" smtClean="0"/>
              <a:t> the nurse do when she sees the dead suitors?</a:t>
            </a:r>
          </a:p>
          <a:p>
            <a:pPr marL="457200" indent="-457200">
              <a:buAutoNum type="alphaLcPeriod"/>
            </a:pPr>
            <a:r>
              <a:rPr lang="en-US" dirty="0" smtClean="0"/>
              <a:t>Lament their deaths</a:t>
            </a:r>
          </a:p>
          <a:p>
            <a:pPr marL="457200" indent="-457200">
              <a:buAutoNum type="alphaLcPeriod"/>
            </a:pPr>
            <a:r>
              <a:rPr lang="en-US" dirty="0" smtClean="0"/>
              <a:t>Make a tasteless joke</a:t>
            </a:r>
          </a:p>
          <a:p>
            <a:pPr marL="457200" indent="-457200">
              <a:buAutoNum type="alphaLcPeriod"/>
            </a:pPr>
            <a:r>
              <a:rPr lang="en-US" dirty="0" smtClean="0"/>
              <a:t>Begin cleaning up the mess</a:t>
            </a:r>
          </a:p>
          <a:p>
            <a:pPr marL="457200" indent="-457200">
              <a:buAutoNum type="alphaLcPeriod"/>
            </a:pPr>
            <a:r>
              <a:rPr lang="en-US" dirty="0" smtClean="0"/>
              <a:t>Cry out in triumph</a:t>
            </a:r>
            <a:endParaRPr lang="en-US" dirty="0"/>
          </a:p>
        </p:txBody>
      </p:sp>
    </p:spTree>
    <p:extLst>
      <p:ext uri="{BB962C8B-B14F-4D97-AF65-F5344CB8AC3E}">
        <p14:creationId xmlns:p14="http://schemas.microsoft.com/office/powerpoint/2010/main" val="327076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 is it?</a:t>
            </a:r>
            <a:endParaRPr lang="en-US" dirty="0"/>
          </a:p>
        </p:txBody>
      </p:sp>
      <p:sp>
        <p:nvSpPr>
          <p:cNvPr id="3" name="Content Placeholder 2"/>
          <p:cNvSpPr>
            <a:spLocks noGrp="1"/>
          </p:cNvSpPr>
          <p:nvPr>
            <p:ph idx="1"/>
          </p:nvPr>
        </p:nvSpPr>
        <p:spPr/>
        <p:txBody>
          <a:bodyPr>
            <a:normAutofit/>
          </a:bodyPr>
          <a:lstStyle/>
          <a:p>
            <a:pPr marL="0" indent="0">
              <a:buNone/>
            </a:pPr>
            <a:r>
              <a:rPr lang="en-US" sz="9600" dirty="0" smtClean="0"/>
              <a:t>THE END</a:t>
            </a:r>
            <a:endParaRPr lang="en-US" sz="9600" dirty="0"/>
          </a:p>
        </p:txBody>
      </p:sp>
    </p:spTree>
    <p:extLst>
      <p:ext uri="{BB962C8B-B14F-4D97-AF65-F5344CB8AC3E}">
        <p14:creationId xmlns:p14="http://schemas.microsoft.com/office/powerpoint/2010/main" val="2448545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Telegony</a:t>
            </a:r>
            <a:endParaRPr lang="en-US" i="1" dirty="0"/>
          </a:p>
        </p:txBody>
      </p:sp>
      <p:sp>
        <p:nvSpPr>
          <p:cNvPr id="3" name="Content Placeholder 2"/>
          <p:cNvSpPr>
            <a:spLocks noGrp="1"/>
          </p:cNvSpPr>
          <p:nvPr>
            <p:ph idx="1"/>
          </p:nvPr>
        </p:nvSpPr>
        <p:spPr>
          <a:xfrm>
            <a:off x="762000" y="685800"/>
            <a:ext cx="7543800" cy="2667000"/>
          </a:xfrm>
        </p:spPr>
        <p:txBody>
          <a:bodyPr>
            <a:normAutofit fontScale="92500"/>
          </a:bodyPr>
          <a:lstStyle/>
          <a:p>
            <a:r>
              <a:rPr lang="en-US" dirty="0"/>
              <a:t>Odysseus performs the sacrifice described by </a:t>
            </a:r>
            <a:r>
              <a:rPr lang="en-US" dirty="0" err="1"/>
              <a:t>Teiresias</a:t>
            </a:r>
            <a:r>
              <a:rPr lang="en-US" dirty="0"/>
              <a:t>, </a:t>
            </a:r>
          </a:p>
          <a:p>
            <a:r>
              <a:rPr lang="en-US" dirty="0"/>
              <a:t>he visits the mainland areas of Elis and </a:t>
            </a:r>
            <a:r>
              <a:rPr lang="en-US" dirty="0" err="1"/>
              <a:t>Thesprotia</a:t>
            </a:r>
            <a:endParaRPr lang="en-US" dirty="0"/>
          </a:p>
          <a:p>
            <a:r>
              <a:rPr lang="en-US" dirty="0"/>
              <a:t> and is accidentally killed by his son with Kirke, </a:t>
            </a:r>
            <a:r>
              <a:rPr lang="en-US" dirty="0" err="1"/>
              <a:t>Telegonos</a:t>
            </a:r>
            <a:r>
              <a:rPr lang="en-US" dirty="0"/>
              <a:t>! </a:t>
            </a:r>
          </a:p>
          <a:p>
            <a:r>
              <a:rPr lang="en-US" dirty="0" err="1"/>
              <a:t>Telegonos</a:t>
            </a:r>
            <a:r>
              <a:rPr lang="en-US" dirty="0"/>
              <a:t> takes </a:t>
            </a:r>
            <a:r>
              <a:rPr lang="en-US" dirty="0" err="1"/>
              <a:t>Telemakhos</a:t>
            </a:r>
            <a:r>
              <a:rPr lang="en-US" dirty="0"/>
              <a:t> and Penelope with him to Kirke’s island, </a:t>
            </a:r>
          </a:p>
          <a:p>
            <a:r>
              <a:rPr lang="en-US" dirty="0"/>
              <a:t> Kirke marries </a:t>
            </a:r>
            <a:r>
              <a:rPr lang="en-US" dirty="0" err="1"/>
              <a:t>Telemakhos</a:t>
            </a:r>
            <a:r>
              <a:rPr lang="en-US" dirty="0"/>
              <a:t>, and </a:t>
            </a:r>
            <a:r>
              <a:rPr lang="en-US" dirty="0" err="1"/>
              <a:t>Telegonos</a:t>
            </a:r>
            <a:r>
              <a:rPr lang="en-US" dirty="0"/>
              <a:t> marries Penelope.</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76600"/>
            <a:ext cx="35560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226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5. What is the name of Odysseus’ father?</a:t>
            </a:r>
          </a:p>
          <a:p>
            <a:pPr marL="457200" indent="-457200">
              <a:buAutoNum type="alphaLcPeriod"/>
            </a:pPr>
            <a:r>
              <a:rPr lang="en-US" dirty="0" smtClean="0"/>
              <a:t>Telemachus</a:t>
            </a:r>
          </a:p>
          <a:p>
            <a:pPr marL="457200" indent="-457200">
              <a:buAutoNum type="alphaLcPeriod"/>
            </a:pPr>
            <a:r>
              <a:rPr lang="en-US" dirty="0" err="1" smtClean="0"/>
              <a:t>Telegonus</a:t>
            </a:r>
            <a:endParaRPr lang="en-US" dirty="0" smtClean="0"/>
          </a:p>
          <a:p>
            <a:pPr marL="457200" indent="-457200">
              <a:buAutoNum type="alphaLcPeriod"/>
            </a:pPr>
            <a:r>
              <a:rPr lang="en-US" dirty="0" smtClean="0"/>
              <a:t>Laertes</a:t>
            </a:r>
          </a:p>
          <a:p>
            <a:pPr marL="457200" indent="-457200">
              <a:buAutoNum type="alphaLcPeriod"/>
            </a:pPr>
            <a:r>
              <a:rPr lang="en-US" dirty="0" smtClean="0"/>
              <a:t>Claudius</a:t>
            </a:r>
            <a:endParaRPr lang="en-US" dirty="0"/>
          </a:p>
        </p:txBody>
      </p:sp>
    </p:spTree>
    <p:extLst>
      <p:ext uri="{BB962C8B-B14F-4D97-AF65-F5344CB8AC3E}">
        <p14:creationId xmlns:p14="http://schemas.microsoft.com/office/powerpoint/2010/main" val="3910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Climax of the Poem</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Timing is everything:</a:t>
            </a:r>
          </a:p>
          <a:p>
            <a:pPr marL="0" indent="0">
              <a:buNone/>
            </a:pPr>
            <a:r>
              <a:rPr lang="en-US" dirty="0" smtClean="0"/>
              <a:t>Penelope, Telemachus, Argos, Laertes: everyone is at the breaking-point</a:t>
            </a:r>
          </a:p>
          <a:p>
            <a:pPr marL="0" indent="0">
              <a:buNone/>
            </a:pPr>
            <a:r>
              <a:rPr lang="en-US" dirty="0" smtClean="0"/>
              <a:t>New Moon</a:t>
            </a:r>
          </a:p>
          <a:p>
            <a:pPr marL="0" indent="0">
              <a:buNone/>
            </a:pPr>
            <a:r>
              <a:rPr lang="en-US" dirty="0" smtClean="0"/>
              <a:t>Winter Solstice</a:t>
            </a:r>
          </a:p>
          <a:p>
            <a:pPr marL="0" indent="0">
              <a:buNone/>
            </a:pPr>
            <a:r>
              <a:rPr lang="en-US" dirty="0" smtClean="0"/>
              <a:t>(typically these recur together every 19 years or so)</a:t>
            </a:r>
          </a:p>
          <a:p>
            <a:pPr marL="0" indent="0">
              <a:buNone/>
            </a:pPr>
            <a:r>
              <a:rPr lang="en-US" dirty="0" smtClean="0"/>
              <a:t>Festival </a:t>
            </a:r>
            <a:r>
              <a:rPr lang="en-US" smtClean="0"/>
              <a:t>of Apollo</a:t>
            </a:r>
            <a:endParaRPr lang="en-US" dirty="0" smtClean="0"/>
          </a:p>
          <a:p>
            <a:pPr marL="0" indent="0">
              <a:buNone/>
            </a:pPr>
            <a:endParaRPr lang="en-US" dirty="0" smtClean="0"/>
          </a:p>
          <a:p>
            <a:pPr marL="0" indent="0">
              <a:buNone/>
            </a:pPr>
            <a:r>
              <a:rPr lang="en-US" dirty="0" err="1" smtClean="0"/>
              <a:t>Nostos</a:t>
            </a:r>
            <a:r>
              <a:rPr lang="en-US" dirty="0" smtClean="0"/>
              <a:t> as return to life as well as return home</a:t>
            </a:r>
          </a:p>
          <a:p>
            <a:pPr marL="0" indent="0">
              <a:buNone/>
            </a:pPr>
            <a:r>
              <a:rPr lang="en-US" dirty="0" smtClean="0"/>
              <a:t>Transition to new generation</a:t>
            </a:r>
          </a:p>
          <a:p>
            <a:pPr marL="0" indent="0">
              <a:buNone/>
            </a:pPr>
            <a:r>
              <a:rPr lang="en-US" dirty="0" smtClean="0"/>
              <a:t>End of the </a:t>
            </a:r>
            <a:r>
              <a:rPr lang="en-US" i="1" dirty="0" smtClean="0"/>
              <a:t>Odyssey</a:t>
            </a:r>
            <a:r>
              <a:rPr lang="en-US" dirty="0" smtClean="0"/>
              <a:t> = end of the Age of Heroes</a:t>
            </a:r>
            <a:endParaRPr lang="en-US" dirty="0"/>
          </a:p>
        </p:txBody>
      </p:sp>
    </p:spTree>
    <p:extLst>
      <p:ext uri="{BB962C8B-B14F-4D97-AF65-F5344CB8AC3E}">
        <p14:creationId xmlns:p14="http://schemas.microsoft.com/office/powerpoint/2010/main" val="4051863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Contest of the Bow </a:t>
            </a:r>
            <a:endParaRPr lang="en-US" dirty="0"/>
          </a:p>
        </p:txBody>
      </p:sp>
      <p:sp>
        <p:nvSpPr>
          <p:cNvPr id="3" name="Content Placeholder 2"/>
          <p:cNvSpPr>
            <a:spLocks noGrp="1"/>
          </p:cNvSpPr>
          <p:nvPr>
            <p:ph idx="1"/>
          </p:nvPr>
        </p:nvSpPr>
        <p:spPr/>
        <p:txBody>
          <a:bodyPr/>
          <a:lstStyle/>
          <a:p>
            <a:r>
              <a:rPr lang="en-US" dirty="0"/>
              <a:t>suspense builds as the test of the bow progresses</a:t>
            </a:r>
          </a:p>
          <a:p>
            <a:r>
              <a:rPr lang="en-US" dirty="0"/>
              <a:t>Telemachus almost succeeds</a:t>
            </a:r>
          </a:p>
          <a:p>
            <a:r>
              <a:rPr lang="en-US" dirty="0"/>
              <a:t>all the suitors fail</a:t>
            </a:r>
          </a:p>
          <a:p>
            <a:r>
              <a:rPr lang="en-US" dirty="0"/>
              <a:t>the disguised Odysseus asks if he can try</a:t>
            </a:r>
          </a:p>
        </p:txBody>
      </p:sp>
    </p:spTree>
    <p:extLst>
      <p:ext uri="{BB962C8B-B14F-4D97-AF65-F5344CB8AC3E}">
        <p14:creationId xmlns:p14="http://schemas.microsoft.com/office/powerpoint/2010/main" val="334977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Odysseus the Insomniac</a:t>
            </a:r>
            <a:endParaRPr lang="en-US" dirty="0"/>
          </a:p>
        </p:txBody>
      </p:sp>
      <p:sp>
        <p:nvSpPr>
          <p:cNvPr id="3" name="Content Placeholder 2"/>
          <p:cNvSpPr>
            <a:spLocks noGrp="1"/>
          </p:cNvSpPr>
          <p:nvPr>
            <p:ph idx="1"/>
          </p:nvPr>
        </p:nvSpPr>
        <p:spPr>
          <a:xfrm>
            <a:off x="762000" y="685800"/>
            <a:ext cx="4876800" cy="4572000"/>
          </a:xfrm>
        </p:spPr>
        <p:txBody>
          <a:bodyPr>
            <a:normAutofit fontScale="70000" lnSpcReduction="20000"/>
          </a:bodyPr>
          <a:lstStyle/>
          <a:p>
            <a:pPr marL="0" indent="0">
              <a:buNone/>
            </a:pPr>
            <a:r>
              <a:rPr lang="en-US" dirty="0"/>
              <a:t>Now came a covey of women</a:t>
            </a:r>
          </a:p>
          <a:p>
            <a:pPr marL="0" indent="0">
              <a:buNone/>
            </a:pPr>
            <a:r>
              <a:rPr lang="en-US" dirty="0"/>
              <a:t>Laughing as they slipped out, arm in arm,</a:t>
            </a:r>
          </a:p>
          <a:p>
            <a:pPr marL="0" indent="0">
              <a:buNone/>
            </a:pPr>
            <a:r>
              <a:rPr lang="en-US" dirty="0"/>
              <a:t>As many a night before, to the suitor’s beds;</a:t>
            </a:r>
          </a:p>
          <a:p>
            <a:pPr marL="0" indent="0">
              <a:buNone/>
            </a:pPr>
            <a:r>
              <a:rPr lang="en-US" dirty="0"/>
              <a:t>And anger took him like a wave to leap</a:t>
            </a:r>
          </a:p>
          <a:p>
            <a:pPr marL="0" indent="0">
              <a:buNone/>
            </a:pPr>
            <a:r>
              <a:rPr lang="en-US" dirty="0"/>
              <a:t>Into their midst and kill them, every one –</a:t>
            </a:r>
          </a:p>
          <a:p>
            <a:pPr marL="0" indent="0">
              <a:buNone/>
            </a:pPr>
            <a:r>
              <a:rPr lang="en-US" dirty="0"/>
              <a:t>Or should he let them all go hot to bed</a:t>
            </a:r>
          </a:p>
          <a:p>
            <a:pPr marL="0" indent="0">
              <a:buNone/>
            </a:pPr>
            <a:r>
              <a:rPr lang="en-US" dirty="0"/>
              <a:t>One final night? His heart cried out within him</a:t>
            </a:r>
          </a:p>
          <a:p>
            <a:pPr marL="0" indent="0">
              <a:buNone/>
            </a:pPr>
            <a:r>
              <a:rPr lang="en-US" dirty="0"/>
              <a:t>The way a </a:t>
            </a:r>
            <a:r>
              <a:rPr lang="en-US" dirty="0" err="1"/>
              <a:t>brach</a:t>
            </a:r>
            <a:r>
              <a:rPr lang="en-US" dirty="0"/>
              <a:t> with whelps between her legs</a:t>
            </a:r>
          </a:p>
          <a:p>
            <a:pPr marL="0" indent="0">
              <a:buNone/>
            </a:pPr>
            <a:r>
              <a:rPr lang="en-US" dirty="0"/>
              <a:t>Would howl and bristle at a stranger – so</a:t>
            </a:r>
          </a:p>
          <a:p>
            <a:pPr marL="0" indent="0">
              <a:buNone/>
            </a:pPr>
            <a:r>
              <a:rPr lang="en-US" dirty="0"/>
              <a:t>The hackles of his heart rose at that laughter.</a:t>
            </a:r>
          </a:p>
          <a:p>
            <a:pPr marL="0" indent="0">
              <a:buNone/>
            </a:pPr>
            <a:r>
              <a:rPr lang="en-US" dirty="0"/>
              <a:t>Knocking his breast he muttered to himself.</a:t>
            </a:r>
          </a:p>
          <a:p>
            <a:pPr marL="0" indent="0">
              <a:buNone/>
            </a:pPr>
            <a:r>
              <a:rPr lang="en-US" dirty="0"/>
              <a:t>“Down, be steady. You’ve seen worse, that time</a:t>
            </a:r>
          </a:p>
          <a:p>
            <a:pPr marL="0" indent="0">
              <a:buNone/>
            </a:pPr>
            <a:r>
              <a:rPr lang="en-US" dirty="0"/>
              <a:t>The </a:t>
            </a:r>
            <a:r>
              <a:rPr lang="en-US" dirty="0" err="1"/>
              <a:t>Kyklops</a:t>
            </a:r>
            <a:r>
              <a:rPr lang="en-US" dirty="0"/>
              <a:t> like a rockslide ate your men</a:t>
            </a:r>
          </a:p>
          <a:p>
            <a:pPr marL="0" indent="0">
              <a:buNone/>
            </a:pPr>
            <a:r>
              <a:rPr lang="en-US" dirty="0"/>
              <a:t>While you looked on. Nobody, only guile,</a:t>
            </a:r>
          </a:p>
          <a:p>
            <a:pPr marL="0" indent="0">
              <a:buNone/>
            </a:pPr>
            <a:r>
              <a:rPr lang="en-US" dirty="0"/>
              <a:t>Got you out of that cave alive</a:t>
            </a:r>
            <a:r>
              <a:rPr lang="en-US" dirty="0" smtClean="0"/>
              <a:t>.”</a:t>
            </a:r>
          </a:p>
          <a:p>
            <a:pPr marL="0" indent="0">
              <a:buNone/>
            </a:pPr>
            <a:r>
              <a:rPr lang="en-US" dirty="0" smtClean="0"/>
              <a:t>20.8-21</a:t>
            </a:r>
            <a:endParaRPr lang="en-US" dirty="0"/>
          </a:p>
        </p:txBody>
      </p:sp>
      <p:pic>
        <p:nvPicPr>
          <p:cNvPr id="1026" name="Picture 2" descr="sculpture by Hiram Powers, 1844." title="The Greek Sl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022" y="457201"/>
            <a:ext cx="1869477"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Suitors Lose Control</a:t>
            </a:r>
            <a:endParaRPr lang="en-US" dirty="0"/>
          </a:p>
        </p:txBody>
      </p:sp>
      <p:sp>
        <p:nvSpPr>
          <p:cNvPr id="3" name="Content Placeholder 2"/>
          <p:cNvSpPr>
            <a:spLocks noGrp="1"/>
          </p:cNvSpPr>
          <p:nvPr>
            <p:ph idx="1"/>
          </p:nvPr>
        </p:nvSpPr>
        <p:spPr>
          <a:xfrm>
            <a:off x="762000" y="685800"/>
            <a:ext cx="4495800" cy="2438400"/>
          </a:xfrm>
        </p:spPr>
        <p:txBody>
          <a:bodyPr>
            <a:normAutofit fontScale="70000" lnSpcReduction="20000"/>
          </a:bodyPr>
          <a:lstStyle/>
          <a:p>
            <a:pPr marL="0" indent="0">
              <a:buNone/>
            </a:pPr>
            <a:r>
              <a:rPr lang="en-US" dirty="0"/>
              <a:t>Pallas Athena touched off in the suitors</a:t>
            </a:r>
          </a:p>
          <a:p>
            <a:pPr marL="0" indent="0">
              <a:buNone/>
            </a:pPr>
            <a:r>
              <a:rPr lang="en-US" dirty="0"/>
              <a:t>A fit of laughter, uncontrollable.</a:t>
            </a:r>
          </a:p>
          <a:p>
            <a:pPr marL="0" indent="0">
              <a:buNone/>
            </a:pPr>
            <a:r>
              <a:rPr lang="en-US" dirty="0"/>
              <a:t>She drove them into nightmare, till they wheezed</a:t>
            </a:r>
          </a:p>
          <a:p>
            <a:pPr marL="0" indent="0">
              <a:buNone/>
            </a:pPr>
            <a:r>
              <a:rPr lang="en-US" dirty="0"/>
              <a:t>And neighed as though with jaws no longer theirs,</a:t>
            </a:r>
          </a:p>
          <a:p>
            <a:pPr marL="0" indent="0">
              <a:buNone/>
            </a:pPr>
            <a:r>
              <a:rPr lang="en-US" dirty="0"/>
              <a:t>While blood defiled their meat, and blurring tears</a:t>
            </a:r>
          </a:p>
          <a:p>
            <a:pPr marL="0" indent="0">
              <a:buNone/>
            </a:pPr>
            <a:r>
              <a:rPr lang="en-US" dirty="0"/>
              <a:t>Flooded their eyes, heart-sore with woe to come.</a:t>
            </a:r>
          </a:p>
          <a:p>
            <a:pPr marL="0" indent="0">
              <a:buNone/>
            </a:pPr>
            <a:r>
              <a:rPr lang="en-US" dirty="0"/>
              <a:t>20. 387-392</a:t>
            </a:r>
          </a:p>
        </p:txBody>
      </p:sp>
      <p:pic>
        <p:nvPicPr>
          <p:cNvPr id="5" name="Picture 4" title="Bruce Campbell in Evil Dead 2"/>
          <p:cNvPicPr>
            <a:picLocks noChangeAspect="1"/>
          </p:cNvPicPr>
          <p:nvPr/>
        </p:nvPicPr>
        <p:blipFill>
          <a:blip r:embed="rId2"/>
          <a:stretch>
            <a:fillRect/>
          </a:stretch>
        </p:blipFill>
        <p:spPr>
          <a:xfrm>
            <a:off x="4809603" y="2667000"/>
            <a:ext cx="4039122" cy="2705100"/>
          </a:xfrm>
          <a:prstGeom prst="rect">
            <a:avLst/>
          </a:prstGeom>
        </p:spPr>
      </p:pic>
    </p:spTree>
    <p:extLst>
      <p:ext uri="{BB962C8B-B14F-4D97-AF65-F5344CB8AC3E}">
        <p14:creationId xmlns:p14="http://schemas.microsoft.com/office/powerpoint/2010/main" val="424267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620000" cy="1600200"/>
          </a:xfrm>
        </p:spPr>
        <p:txBody>
          <a:bodyPr>
            <a:normAutofit/>
          </a:bodyPr>
          <a:lstStyle/>
          <a:p>
            <a:r>
              <a:rPr lang="en-US" sz="3600" dirty="0" err="1" smtClean="0"/>
              <a:t>Telemakhos</a:t>
            </a:r>
            <a:r>
              <a:rPr lang="en-US" sz="3600" dirty="0" smtClean="0"/>
              <a:t> almost strings the bow</a:t>
            </a:r>
            <a:endParaRPr lang="en-US" sz="3600" dirty="0"/>
          </a:p>
        </p:txBody>
      </p:sp>
      <p:sp>
        <p:nvSpPr>
          <p:cNvPr id="3" name="Content Placeholder 2"/>
          <p:cNvSpPr>
            <a:spLocks noGrp="1"/>
          </p:cNvSpPr>
          <p:nvPr>
            <p:ph idx="1"/>
          </p:nvPr>
        </p:nvSpPr>
        <p:spPr>
          <a:xfrm>
            <a:off x="762000" y="685800"/>
            <a:ext cx="7543800" cy="2209800"/>
          </a:xfrm>
        </p:spPr>
        <p:txBody>
          <a:bodyPr>
            <a:normAutofit fontScale="70000" lnSpcReduction="20000"/>
          </a:bodyPr>
          <a:lstStyle/>
          <a:p>
            <a:pPr marL="0" indent="0">
              <a:buNone/>
            </a:pPr>
            <a:r>
              <a:rPr lang="en-US" dirty="0"/>
              <a:t>He took his stand then</a:t>
            </a:r>
          </a:p>
          <a:p>
            <a:pPr marL="0" indent="0">
              <a:buNone/>
            </a:pPr>
            <a:r>
              <a:rPr lang="en-US" dirty="0"/>
              <a:t>On the broad door sill to attempt the bow.</a:t>
            </a:r>
          </a:p>
          <a:p>
            <a:pPr marL="0" indent="0">
              <a:buNone/>
            </a:pPr>
            <a:r>
              <a:rPr lang="en-US" dirty="0"/>
              <a:t>Three times he put his back into it and sprang it,</a:t>
            </a:r>
          </a:p>
          <a:p>
            <a:pPr marL="0" indent="0">
              <a:buNone/>
            </a:pPr>
            <a:r>
              <a:rPr lang="en-US" dirty="0"/>
              <a:t>Three times he had to slack off. Still he meant</a:t>
            </a:r>
          </a:p>
          <a:p>
            <a:pPr marL="0" indent="0">
              <a:buNone/>
            </a:pPr>
            <a:r>
              <a:rPr lang="en-US" dirty="0"/>
              <a:t>To string the bow and pull for the needle shot.</a:t>
            </a:r>
          </a:p>
          <a:p>
            <a:pPr marL="0" indent="0">
              <a:buNone/>
            </a:pPr>
            <a:r>
              <a:rPr lang="en-US" dirty="0"/>
              <a:t>A fourth try and he had it all but strung –</a:t>
            </a:r>
          </a:p>
          <a:p>
            <a:pPr marL="0" indent="0">
              <a:buNone/>
            </a:pPr>
            <a:r>
              <a:rPr lang="en-US" dirty="0"/>
              <a:t>When a stiffening in Odysseus made him check….</a:t>
            </a:r>
          </a:p>
          <a:p>
            <a:pPr marL="0" indent="0">
              <a:buNone/>
            </a:pPr>
            <a:r>
              <a:rPr lang="en-US" dirty="0"/>
              <a:t>21. 140-146</a:t>
            </a:r>
          </a:p>
        </p:txBody>
      </p:sp>
      <p:pic>
        <p:nvPicPr>
          <p:cNvPr id="2050" name="Picture 2" descr="Romare Bearden" title="The Bow of Odysse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819400"/>
            <a:ext cx="3636346"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64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Odysseus asks to try</a:t>
            </a:r>
            <a:endParaRPr lang="en-US" dirty="0"/>
          </a:p>
        </p:txBody>
      </p:sp>
      <p:sp>
        <p:nvSpPr>
          <p:cNvPr id="3" name="Content Placeholder 2"/>
          <p:cNvSpPr>
            <a:spLocks noGrp="1"/>
          </p:cNvSpPr>
          <p:nvPr>
            <p:ph idx="1"/>
          </p:nvPr>
        </p:nvSpPr>
        <p:spPr>
          <a:xfrm>
            <a:off x="762000" y="685800"/>
            <a:ext cx="4343400" cy="2590800"/>
          </a:xfrm>
        </p:spPr>
        <p:txBody>
          <a:bodyPr>
            <a:normAutofit fontScale="62500" lnSpcReduction="20000"/>
          </a:bodyPr>
          <a:lstStyle/>
          <a:p>
            <a:pPr marL="0" indent="0">
              <a:buNone/>
            </a:pPr>
            <a:r>
              <a:rPr lang="en-US" dirty="0"/>
              <a:t>Then spoke Odysseus, all craft and gall:</a:t>
            </a:r>
          </a:p>
          <a:p>
            <a:pPr marL="0" indent="0">
              <a:buNone/>
            </a:pPr>
            <a:r>
              <a:rPr lang="en-US" dirty="0"/>
              <a:t>“My lords, contenders for the queen, permit me:</a:t>
            </a:r>
          </a:p>
          <a:p>
            <a:pPr marL="0" indent="0">
              <a:buNone/>
            </a:pPr>
            <a:r>
              <a:rPr lang="en-US" dirty="0"/>
              <a:t>A passion in me moves to speak out.</a:t>
            </a:r>
          </a:p>
          <a:p>
            <a:pPr marL="0" indent="0">
              <a:buNone/>
            </a:pPr>
            <a:r>
              <a:rPr lang="en-US" dirty="0"/>
              <a:t>I put it to </a:t>
            </a:r>
            <a:r>
              <a:rPr lang="en-US" dirty="0" err="1"/>
              <a:t>Eurymakhos</a:t>
            </a:r>
            <a:r>
              <a:rPr lang="en-US" dirty="0"/>
              <a:t> above all</a:t>
            </a:r>
          </a:p>
          <a:p>
            <a:pPr marL="0" indent="0">
              <a:buNone/>
            </a:pPr>
            <a:r>
              <a:rPr lang="en-US" dirty="0"/>
              <a:t>And to that brilliant prince, </a:t>
            </a:r>
            <a:r>
              <a:rPr lang="en-US" dirty="0" err="1"/>
              <a:t>Antinoos</a:t>
            </a:r>
            <a:r>
              <a:rPr lang="en-US" dirty="0"/>
              <a:t>. Just now</a:t>
            </a:r>
          </a:p>
          <a:p>
            <a:pPr marL="0" indent="0">
              <a:buNone/>
            </a:pPr>
            <a:r>
              <a:rPr lang="en-US" dirty="0"/>
              <a:t>How wise his counsel as, to leave the trial </a:t>
            </a:r>
          </a:p>
          <a:p>
            <a:pPr marL="0" indent="0">
              <a:buNone/>
            </a:pPr>
            <a:r>
              <a:rPr lang="en-US" dirty="0"/>
              <a:t>And turn your thoughts to the immortal gods! Apollo</a:t>
            </a:r>
          </a:p>
          <a:p>
            <a:pPr marL="0" indent="0">
              <a:buNone/>
            </a:pPr>
            <a:r>
              <a:rPr lang="en-US" dirty="0"/>
              <a:t>Will give power tomorrow to whom he wills.</a:t>
            </a:r>
          </a:p>
          <a:p>
            <a:pPr marL="0" indent="0">
              <a:buNone/>
            </a:pPr>
            <a:r>
              <a:rPr lang="en-US" dirty="0"/>
              <a:t>But let me try my hand at the smooth bow</a:t>
            </a:r>
            <a:r>
              <a:rPr lang="en-US" dirty="0" smtClean="0"/>
              <a:t>!...”</a:t>
            </a:r>
          </a:p>
          <a:p>
            <a:pPr marL="0" indent="0">
              <a:buNone/>
            </a:pPr>
            <a:r>
              <a:rPr lang="en-US" dirty="0" smtClean="0"/>
              <a:t>21.310-18</a:t>
            </a:r>
            <a:endParaRPr lang="en-US" dirty="0"/>
          </a:p>
        </p:txBody>
      </p:sp>
      <p:pic>
        <p:nvPicPr>
          <p:cNvPr id="3074" name="Picture 2" descr="NC Wyeth" title="Odysseus and his 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679" y="990600"/>
            <a:ext cx="3143581"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730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5801&quot;&gt;&lt;/object&gt;&lt;object type=&quot;2&quot; unique_id=&quot;15802&quot;&gt;&lt;object type=&quot;3&quot; unique_id=&quot;15803&quot;&gt;&lt;property id=&quot;20148&quot; value=&quot;5&quot;/&gt;&lt;property id=&quot;20300&quot; value=&quot;Slide 1 - &amp;quot;CLAS 220 Introduction to Classical Mythology&amp;quot;&quot;/&gt;&lt;property id=&quot;20307&quot; value=&quot;257&quot;/&gt;&lt;/object&gt;&lt;object type=&quot;3&quot; unique_id=&quot;15804&quot;&gt;&lt;property id=&quot;20148&quot; value=&quot;5&quot;/&gt;&lt;property id=&quot;20300&quot; value=&quot;Slide 5 - &amp;quot;The Contest of the Bow &amp;quot;&quot;/&gt;&lt;property id=&quot;20307&quot; value=&quot;258&quot;/&gt;&lt;/object&gt;&lt;object type=&quot;3&quot; unique_id=&quot;15925&quot;&gt;&lt;property id=&quot;20148&quot; value=&quot;5&quot;/&gt;&lt;property id=&quot;20300&quot; value=&quot;Slide 4 - &amp;quot;The Climax of the Poem&amp;quot;&quot;/&gt;&lt;property id=&quot;20307&quot; value=&quot;263&quot;/&gt;&lt;/object&gt;&lt;object type=&quot;3&quot; unique_id=&quot;15926&quot;&gt;&lt;property id=&quot;20148&quot; value=&quot;5&quot;/&gt;&lt;property id=&quot;20300&quot; value=&quot;Slide 6 - &amp;quot;Odysseus the Insomniac&amp;quot;&quot;/&gt;&lt;property id=&quot;20307&quot; value=&quot;259&quot;/&gt;&lt;/object&gt;&lt;object type=&quot;3&quot; unique_id=&quot;15927&quot;&gt;&lt;property id=&quot;20148&quot; value=&quot;5&quot;/&gt;&lt;property id=&quot;20300&quot; value=&quot;Slide 7 - &amp;quot;The Suitors Lose Control&amp;quot;&quot;/&gt;&lt;property id=&quot;20307&quot; value=&quot;260&quot;/&gt;&lt;/object&gt;&lt;object type=&quot;3&quot; unique_id=&quot;15928&quot;&gt;&lt;property id=&quot;20148&quot; value=&quot;5&quot;/&gt;&lt;property id=&quot;20300&quot; value=&quot;Slide 8 - &amp;quot;Telemakhos almost strings the bow&amp;quot;&quot;/&gt;&lt;property id=&quot;20307&quot; value=&quot;261&quot;/&gt;&lt;/object&gt;&lt;object type=&quot;3&quot; unique_id=&quot;15929&quot;&gt;&lt;property id=&quot;20148&quot; value=&quot;5&quot;/&gt;&lt;property id=&quot;20300&quot; value=&quot;Slide 9 - &amp;quot;Odysseus asks to try&amp;quot;&quot;/&gt;&lt;property id=&quot;20307&quot; value=&quot;262&quot;/&gt;&lt;/object&gt;&lt;object type=&quot;3&quot; unique_id=&quot;15993&quot;&gt;&lt;property id=&quot;20148&quot; value=&quot;5&quot;/&gt;&lt;property id=&quot;20300&quot; value=&quot;Slide 10 - &amp;quot;Telemachus and Penelope&amp;quot;&quot;/&gt;&lt;property id=&quot;20307&quot; value=&quot;264&quot;/&gt;&lt;/object&gt;&lt;object type=&quot;3&quot; unique_id=&quot;15994&quot;&gt;&lt;property id=&quot;20148&quot; value=&quot;5&quot;/&gt;&lt;property id=&quot;20300&quot; value=&quot;Slide 11 - &amp;quot;The old man strings the bow&amp;quot;&quot;/&gt;&lt;property id=&quot;20307&quot; value=&quot;265&quot;/&gt;&lt;/object&gt;&lt;object type=&quot;3&quot; unique_id=&quot;15995&quot;&gt;&lt;property id=&quot;20148&quot; value=&quot;5&quot;/&gt;&lt;property id=&quot;20300&quot; value=&quot;Slide 13 - &amp;quot;Revenge&amp;quot;&quot;/&gt;&lt;property id=&quot;20307&quot; value=&quot;266&quot;/&gt;&lt;/object&gt;&lt;object type=&quot;3&quot; unique_id=&quot;16032&quot;&gt;&lt;property id=&quot;20148&quot; value=&quot;5&quot;/&gt;&lt;property id=&quot;20300&quot; value=&quot;Slide 14 - &amp;quot;The Killing Begins&amp;quot;&quot;/&gt;&lt;property id=&quot;20307&quot; value=&quot;267&quot;/&gt;&lt;/object&gt;&lt;object type=&quot;3&quot; unique_id=&quot;16072&quot;&gt;&lt;property id=&quot;20148&quot; value=&quot;5&quot;/&gt;&lt;property id=&quot;20300&quot; value=&quot;Slide 15 - &amp;quot;The bard is safe (of course…).&amp;quot;&quot;/&gt;&lt;property id=&quot;20307&quot; value=&quot;268&quot;/&gt;&lt;/object&gt;&lt;object type=&quot;3&quot; unique_id=&quot;16157&quot;&gt;&lt;property id=&quot;20148&quot; value=&quot;5&quot;/&gt;&lt;property id=&quot;20300&quot; value=&quot;Slide 16 - &amp;quot;Eurykleia Triumphs&amp;quot;&quot;/&gt;&lt;property id=&quot;20307&quot; value=&quot;269&quot;/&gt;&lt;/object&gt;&lt;object type=&quot;3&quot; unique_id=&quot;16158&quot;&gt;&lt;property id=&quot;20148&quot; value=&quot;5&quot;/&gt;&lt;property id=&quot;20300&quot; value=&quot;Slide 17 - &amp;quot;The serving-women killed&amp;quot;&quot;/&gt;&lt;property id=&quot;20307&quot; value=&quot;270&quot;/&gt;&lt;/object&gt;&lt;object type=&quot;3&quot; unique_id=&quot;16207&quot;&gt;&lt;property id=&quot;20148&quot; value=&quot;5&quot;/&gt;&lt;property id=&quot;20300&quot; value=&quot;Slide 18 - &amp;quot;Reconciliation&amp;quot;&quot;/&gt;&lt;property id=&quot;20307&quot; value=&quot;271&quot;/&gt;&lt;/object&gt;&lt;object type=&quot;3&quot; unique_id=&quot;16259&quot;&gt;&lt;property id=&quot;20148&quot; value=&quot;5&quot;/&gt;&lt;property id=&quot;20300&quot; value=&quot;Slide 20 - &amp;quot;Penelope Sees Odysseus&amp;quot;&quot;/&gt;&lt;property id=&quot;20307&quot; value=&quot;272&quot;/&gt;&lt;/object&gt;&lt;object type=&quot;3&quot; unique_id=&quot;16314&quot;&gt;&lt;property id=&quot;20148&quot; value=&quot;5&quot;/&gt;&lt;property id=&quot;20300&quot; value=&quot;Slide 21 - &amp;quot;Odysseus’ Trick&amp;quot;&quot;/&gt;&lt;property id=&quot;20307&quot; value=&quot;273&quot;/&gt;&lt;/object&gt;&lt;object type=&quot;3&quot; unique_id=&quot;16391&quot;&gt;&lt;property id=&quot;20148&quot; value=&quot;5&quot;/&gt;&lt;property id=&quot;20300&quot; value=&quot;Slide 22 - &amp;quot;Penelope’s Test&amp;quot;&quot;/&gt;&lt;property id=&quot;20307&quot; value=&quot;274&quot;/&gt;&lt;/object&gt;&lt;object type=&quot;3&quot; unique_id=&quot;16392&quot;&gt;&lt;property id=&quot;20148&quot; value=&quot;5&quot;/&gt;&lt;property id=&quot;20300&quot; value=&quot;Slide 23 - &amp;quot;Odysseus and Penelope Share Stories&amp;quot;&quot;/&gt;&lt;property id=&quot;20307&quot; value=&quot;275&quot;/&gt;&lt;/object&gt;&lt;object type=&quot;3&quot; unique_id=&quot;16456&quot;&gt;&lt;property id=&quot;20148&quot; value=&quot;5&quot;/&gt;&lt;property id=&quot;20300&quot; value=&quot;Slide 24 - &amp;quot;The Funeral of Akhilleus&amp;quot;&quot;/&gt;&lt;property id=&quot;20307&quot; value=&quot;276&quot;/&gt;&lt;/object&gt;&lt;object type=&quot;3&quot; unique_id=&quot;16523&quot;&gt;&lt;property id=&quot;20148&quot; value=&quot;5&quot;/&gt;&lt;property id=&quot;20300&quot; value=&quot;Slide 25 - &amp;quot;Agamemnon compares wives&amp;quot;&quot;/&gt;&lt;property id=&quot;20307&quot; value=&quot;277&quot;/&gt;&lt;/object&gt;&lt;object type=&quot;3&quot; unique_id=&quot;16593&quot;&gt;&lt;property id=&quot;20148&quot; value=&quot;5&quot;/&gt;&lt;property id=&quot;20300&quot; value=&quot;Slide 26 - &amp;quot;One more lie&amp;quot;&quot;/&gt;&lt;property id=&quot;20307&quot; value=&quot;278&quot;/&gt;&lt;/object&gt;&lt;object type=&quot;3&quot; unique_id=&quot;16762&quot;&gt;&lt;property id=&quot;20148&quot; value=&quot;5&quot;/&gt;&lt;property id=&quot;20300&quot; value=&quot;Slide 27 - &amp;quot;One more test&amp;quot;&quot;/&gt;&lt;property id=&quot;20307&quot; value=&quot;279&quot;/&gt;&lt;/object&gt;&lt;object type=&quot;3&quot; unique_id=&quot;16763&quot;&gt;&lt;property id=&quot;20148&quot; value=&quot;5&quot;/&gt;&lt;property id=&quot;20300&quot; value=&quot;Slide 28 - &amp;quot;Laertes’ Proudest Moment&amp;quot;&quot;/&gt;&lt;property id=&quot;20307&quot; value=&quot;280&quot;/&gt;&lt;/object&gt;&lt;object type=&quot;3&quot; unique_id=&quot;16764&quot;&gt;&lt;property id=&quot;20148&quot; value=&quot;5&quot;/&gt;&lt;property id=&quot;20300&quot; value=&quot;Slide 29 - &amp;quot;Athena Stops It All&amp;quot;&quot;/&gt;&lt;property id=&quot;20307&quot; value=&quot;281&quot;/&gt;&lt;/object&gt;&lt;object type=&quot;3&quot; unique_id=&quot;16873&quot;&gt;&lt;property id=&quot;20148&quot; value=&quot;5&quot;/&gt;&lt;property id=&quot;20300&quot; value=&quot;Slide 30 - &amp;quot;… or is it?&amp;quot;&quot;/&gt;&lt;property id=&quot;20307&quot; value=&quot;282&quot;/&gt;&lt;/object&gt;&lt;object type=&quot;3&quot; unique_id=&quot;16874&quot;&gt;&lt;property id=&quot;20148&quot; value=&quot;5&quot;/&gt;&lt;property id=&quot;20300&quot; value=&quot;Slide 31 - &amp;quot;Telegony&amp;quot;&quot;/&gt;&lt;property id=&quot;20307&quot; value=&quot;283&quot;/&gt;&lt;/object&gt;&lt;object type=&quot;3&quot; unique_id=&quot;17252&quot;&gt;&lt;property id=&quot;20148&quot; value=&quot;5&quot;/&gt;&lt;property id=&quot;20300&quot; value=&quot;Slide 2 - &amp;quot;Quiz Question&amp;quot;&quot;/&gt;&lt;property id=&quot;20307&quot; value=&quot;287&quot;/&gt;&lt;/object&gt;&lt;object type=&quot;3&quot; unique_id=&quot;17253&quot;&gt;&lt;property id=&quot;20148&quot; value=&quot;5&quot;/&gt;&lt;property id=&quot;20300&quot; value=&quot;Slide 3 - &amp;quot;Quiz Question&amp;quot;&quot;/&gt;&lt;property id=&quot;20307&quot; value=&quot;288&quot;/&gt;&lt;/object&gt;&lt;object type=&quot;3&quot; unique_id=&quot;17254&quot;&gt;&lt;property id=&quot;20148&quot; value=&quot;5&quot;/&gt;&lt;property id=&quot;20300&quot; value=&quot;Slide 12 - &amp;quot;Quiz Question&amp;quot;&quot;/&gt;&lt;property id=&quot;20307&quot; value=&quot;286&quot;/&gt;&lt;/object&gt;&lt;object type=&quot;3&quot; unique_id=&quot;17255&quot;&gt;&lt;property id=&quot;20148&quot; value=&quot;5&quot;/&gt;&lt;property id=&quot;20300&quot; value=&quot;Slide 19 - &amp;quot;Quiz Question&amp;quot;&quot;/&gt;&lt;property id=&quot;20307&quot; value=&quot;285&quot;/&gt;&lt;/object&gt;&lt;object type=&quot;3&quot; unique_id=&quot;17256&quot;&gt;&lt;property id=&quot;20148&quot; value=&quot;5&quot;/&gt;&lt;property id=&quot;20300&quot; value=&quot;Slide 32 - &amp;quot;Quiz Question&amp;quot;&quot;/&gt;&lt;property id=&quot;20307&quot; value=&quot;284&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1">
      <a:dk1>
        <a:sysClr val="windowText" lastClr="000000"/>
      </a:dk1>
      <a:lt1>
        <a:sysClr val="window" lastClr="FFFFFF"/>
      </a:lt1>
      <a:dk2>
        <a:srgbClr val="303030"/>
      </a:dk2>
      <a:lt2>
        <a:srgbClr val="DEDEE0"/>
      </a:lt2>
      <a:accent1>
        <a:srgbClr val="4D000B"/>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2397</Words>
  <Application>Microsoft Office PowerPoint</Application>
  <PresentationFormat>On-screen Show (4:3)</PresentationFormat>
  <Paragraphs>314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Impact</vt:lpstr>
      <vt:lpstr>Times New Roman</vt:lpstr>
      <vt:lpstr>Theme1</vt:lpstr>
      <vt:lpstr>CLAS 220 Introduction to Classical Mythology</vt:lpstr>
      <vt:lpstr>Quiz Question</vt:lpstr>
      <vt:lpstr>Quiz Question</vt:lpstr>
      <vt:lpstr>The Climax of the Poem</vt:lpstr>
      <vt:lpstr>The Contest of the Bow </vt:lpstr>
      <vt:lpstr>Odysseus the Insomniac</vt:lpstr>
      <vt:lpstr>The Suitors Lose Control</vt:lpstr>
      <vt:lpstr>Telemakhos almost strings the bow</vt:lpstr>
      <vt:lpstr>Odysseus asks to try</vt:lpstr>
      <vt:lpstr>Telemachus and Penelope</vt:lpstr>
      <vt:lpstr>The old man strings the bow</vt:lpstr>
      <vt:lpstr>Quiz Question</vt:lpstr>
      <vt:lpstr>Revenge</vt:lpstr>
      <vt:lpstr>The Killing Begins</vt:lpstr>
      <vt:lpstr>The bard is safe (of course…).</vt:lpstr>
      <vt:lpstr>Eurykleia Triumphs</vt:lpstr>
      <vt:lpstr>The serving-women killed</vt:lpstr>
      <vt:lpstr>Reconciliation</vt:lpstr>
      <vt:lpstr>Quiz Question</vt:lpstr>
      <vt:lpstr>Penelope Sees Odysseus</vt:lpstr>
      <vt:lpstr>Odysseus’ Trick</vt:lpstr>
      <vt:lpstr>Penelope’s Test</vt:lpstr>
      <vt:lpstr>Odysseus and Penelope Share Stories</vt:lpstr>
      <vt:lpstr>The Funeral of Akhilleus</vt:lpstr>
      <vt:lpstr>Agamemnon compares wives</vt:lpstr>
      <vt:lpstr>One more lie</vt:lpstr>
      <vt:lpstr>One more test</vt:lpstr>
      <vt:lpstr>Laertes’ Proudest Moment</vt:lpstr>
      <vt:lpstr>Athena Stops It All</vt:lpstr>
      <vt:lpstr>… or is it?</vt:lpstr>
      <vt:lpstr>Telegony</vt:lpstr>
      <vt:lpstr>Quiz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 220 Introduction to Classical Mythology</dc:title>
  <dc:creator>Alexander Jamieson Beecroft</dc:creator>
  <cp:lastModifiedBy>Alexander Beecroft</cp:lastModifiedBy>
  <cp:revision>34</cp:revision>
  <dcterms:created xsi:type="dcterms:W3CDTF">2015-03-03T22:52:23Z</dcterms:created>
  <dcterms:modified xsi:type="dcterms:W3CDTF">2016-03-02T17:11:52Z</dcterms:modified>
</cp:coreProperties>
</file>